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9"/>
  </p:notesMasterIdLst>
  <p:sldIdLst>
    <p:sldId id="292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93" r:id="rId13"/>
    <p:sldId id="266" r:id="rId14"/>
    <p:sldId id="267" r:id="rId15"/>
    <p:sldId id="277" r:id="rId16"/>
    <p:sldId id="295" r:id="rId17"/>
    <p:sldId id="276" r:id="rId18"/>
    <p:sldId id="287" r:id="rId19"/>
    <p:sldId id="268" r:id="rId20"/>
    <p:sldId id="288" r:id="rId21"/>
    <p:sldId id="289" r:id="rId22"/>
    <p:sldId id="291" r:id="rId23"/>
    <p:sldId id="294" r:id="rId24"/>
    <p:sldId id="278" r:id="rId25"/>
    <p:sldId id="282" r:id="rId26"/>
    <p:sldId id="296" r:id="rId27"/>
    <p:sldId id="29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556" autoAdjust="0"/>
  </p:normalViewPr>
  <p:slideViewPr>
    <p:cSldViewPr snapToGrid="0">
      <p:cViewPr varScale="1">
        <p:scale>
          <a:sx n="99" d="100"/>
          <a:sy n="99" d="100"/>
        </p:scale>
        <p:origin x="10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85E347-523D-4026-A6BB-9C87119E7EFF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81FC1A-3504-43E3-A42C-5715FC647ED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37800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1FC1A-3504-43E3-A42C-5715FC647EDB}" type="slidenum">
              <a:rPr lang="en-MY" smtClean="0"/>
              <a:t>11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0615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1FC1A-3504-43E3-A42C-5715FC647EDB}" type="slidenum">
              <a:rPr lang="en-MY" smtClean="0"/>
              <a:t>26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95211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F12B7-42BF-4037-8C9A-A5DD898D0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6F024E-AC46-4868-BC70-688FD63F6D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0D0DB3-339D-4FB6-AC70-54D27137B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8E43D-14DF-4A85-B6F4-29C3FF5B3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B0853-4175-43E7-B29E-01FB21C2B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23287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3EA0D-2CC1-4AFD-83AD-0B43197A9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7D9F12-4521-454B-AA6D-46630DAA8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C314F-F46A-4F57-86A4-2B98D69FD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6FA98-489D-4D0F-BA17-8AA24EBCE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97CD9-FE03-4F76-8217-2FFDCBAF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41787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D84A0E-7776-40BC-9451-8839B17748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BB717-88D9-4B20-B5CF-3E71B041FA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052DC-2FE9-405B-A469-B86B93ED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4A566-9344-4C87-ADEF-C51BEFB4C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4290B-6E34-4DC5-9B30-938FF32AC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202651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34000" y="3247500"/>
            <a:ext cx="4851600" cy="298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417475" y="0"/>
            <a:ext cx="1189728" cy="4300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4866945" y="0"/>
            <a:ext cx="751752" cy="22662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5812553" y="812127"/>
            <a:ext cx="1753056" cy="28255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7761375" y="1321977"/>
            <a:ext cx="2460312" cy="55459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5812553" y="3524980"/>
            <a:ext cx="1753056" cy="33468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10417475" y="409240"/>
            <a:ext cx="1189728" cy="3969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7761375" y="0"/>
            <a:ext cx="2460312" cy="15480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10417475" y="4369773"/>
            <a:ext cx="1189728" cy="15545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0086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734000" y="4058700"/>
            <a:ext cx="4851600" cy="154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734000" y="5734300"/>
            <a:ext cx="4851600" cy="50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1067"/>
              </a:spcBef>
              <a:spcAft>
                <a:spcPts val="0"/>
              </a:spcAft>
              <a:buSzPts val="2600"/>
              <a:buNone/>
              <a:defRPr sz="3467">
                <a:solidFill>
                  <a:schemeClr val="accent2"/>
                </a:solidFill>
              </a:defRPr>
            </a:lvl2pPr>
            <a:lvl3pPr lvl="2" rtl="0">
              <a:spcBef>
                <a:spcPts val="1067"/>
              </a:spcBef>
              <a:spcAft>
                <a:spcPts val="0"/>
              </a:spcAft>
              <a:buSzPts val="2600"/>
              <a:buNone/>
              <a:defRPr sz="3467">
                <a:solidFill>
                  <a:schemeClr val="accent2"/>
                </a:solidFill>
              </a:defRPr>
            </a:lvl3pPr>
            <a:lvl4pPr lvl="3" rtl="0">
              <a:spcBef>
                <a:spcPts val="1067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4pPr>
            <a:lvl5pPr lvl="4" rtl="0">
              <a:spcBef>
                <a:spcPts val="1067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5pPr>
            <a:lvl6pPr lvl="5" rtl="0">
              <a:spcBef>
                <a:spcPts val="1067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6pPr>
            <a:lvl7pPr lvl="6" rtl="0">
              <a:spcBef>
                <a:spcPts val="1067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7pPr>
            <a:lvl8pPr lvl="7" rtl="0">
              <a:spcBef>
                <a:spcPts val="1067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8pPr>
            <a:lvl9pPr lvl="8" rtl="0">
              <a:spcBef>
                <a:spcPts val="1067"/>
              </a:spcBef>
              <a:spcAft>
                <a:spcPts val="1067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10417475" y="0"/>
            <a:ext cx="1189728" cy="4300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4866945" y="0"/>
            <a:ext cx="751752" cy="22662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5812553" y="812127"/>
            <a:ext cx="1753056" cy="28255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7761375" y="1321977"/>
            <a:ext cx="2460312" cy="55459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5812553" y="3524980"/>
            <a:ext cx="1753056" cy="33468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10417475" y="409240"/>
            <a:ext cx="1189728" cy="3969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7761375" y="0"/>
            <a:ext cx="2460312" cy="15480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10417475" y="4369773"/>
            <a:ext cx="1189728" cy="15545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10993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304785" y="1816317"/>
            <a:ext cx="832824" cy="1008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3233"/>
                </a:lnTo>
                <a:lnTo>
                  <a:pt x="0" y="21600"/>
                </a:lnTo>
                <a:lnTo>
                  <a:pt x="21600" y="18367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304785" y="1168"/>
            <a:ext cx="832824" cy="182980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19818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11360940" y="5528468"/>
            <a:ext cx="526248" cy="1330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54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1374217" y="2038833"/>
            <a:ext cx="6506000" cy="394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75719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4267">
                <a:solidFill>
                  <a:schemeClr val="lt1"/>
                </a:solidFill>
              </a:defRPr>
            </a:lvl1pPr>
            <a:lvl2pPr marL="1219170" lvl="1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2pPr>
            <a:lvl3pPr marL="1828754" lvl="2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4267">
                <a:solidFill>
                  <a:schemeClr val="lt1"/>
                </a:solidFill>
              </a:defRPr>
            </a:lvl3pPr>
            <a:lvl4pPr marL="2438339" lvl="3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4267">
                <a:solidFill>
                  <a:schemeClr val="lt1"/>
                </a:solidFill>
              </a:defRPr>
            </a:lvl4pPr>
            <a:lvl5pPr marL="3047924" lvl="4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4267">
                <a:solidFill>
                  <a:schemeClr val="lt1"/>
                </a:solidFill>
              </a:defRPr>
            </a:lvl5pPr>
            <a:lvl6pPr marL="3657509" lvl="5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4267">
                <a:solidFill>
                  <a:schemeClr val="lt1"/>
                </a:solidFill>
              </a:defRPr>
            </a:lvl6pPr>
            <a:lvl7pPr marL="4267093" lvl="6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4267">
                <a:solidFill>
                  <a:schemeClr val="lt1"/>
                </a:solidFill>
              </a:defRPr>
            </a:lvl7pPr>
            <a:lvl8pPr marL="4876678" lvl="7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4267">
                <a:solidFill>
                  <a:schemeClr val="lt1"/>
                </a:solidFill>
              </a:defRPr>
            </a:lvl8pPr>
            <a:lvl9pPr marL="5486263" lvl="8" indent="-575719" rtl="0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3200"/>
              <a:buChar char="■"/>
              <a:defRPr sz="42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/>
          <p:nvPr/>
        </p:nvSpPr>
        <p:spPr>
          <a:xfrm>
            <a:off x="462636" y="1728305"/>
            <a:ext cx="776000" cy="8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866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“</a:t>
            </a:r>
            <a:endParaRPr sz="13866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11360867" y="6251533"/>
            <a:ext cx="5264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7" name="Google Shape;37;p4"/>
          <p:cNvSpPr/>
          <p:nvPr/>
        </p:nvSpPr>
        <p:spPr>
          <a:xfrm>
            <a:off x="9996720" y="4311744"/>
            <a:ext cx="1227168" cy="19834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423"/>
                </a:lnTo>
                <a:lnTo>
                  <a:pt x="0" y="21600"/>
                </a:lnTo>
                <a:lnTo>
                  <a:pt x="21600" y="19177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8137357" y="1168"/>
            <a:ext cx="1722312" cy="3331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1957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9996720" y="1167"/>
            <a:ext cx="1227168" cy="439509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506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8137357" y="3164551"/>
            <a:ext cx="1722312" cy="36946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826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865046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81436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1"/>
          </p:nvPr>
        </p:nvSpPr>
        <p:spPr>
          <a:xfrm>
            <a:off x="734000" y="1805264"/>
            <a:ext cx="81436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▹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5" name="Google Shape;45;p5"/>
          <p:cNvSpPr/>
          <p:nvPr/>
        </p:nvSpPr>
        <p:spPr>
          <a:xfrm>
            <a:off x="9284101" y="4366069"/>
            <a:ext cx="478944" cy="24919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75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9284101" y="1303780"/>
            <a:ext cx="478944" cy="5866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01"/>
                </a:lnTo>
                <a:lnTo>
                  <a:pt x="21600" y="0"/>
                </a:lnTo>
                <a:lnTo>
                  <a:pt x="0" y="319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9284101" y="1"/>
            <a:ext cx="478944" cy="12721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9887695" y="1379156"/>
            <a:ext cx="1116936" cy="39500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107"/>
                </a:lnTo>
                <a:lnTo>
                  <a:pt x="0" y="21600"/>
                </a:lnTo>
                <a:lnTo>
                  <a:pt x="21600" y="20492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5"/>
          <p:cNvSpPr/>
          <p:nvPr/>
        </p:nvSpPr>
        <p:spPr>
          <a:xfrm>
            <a:off x="9887695" y="0"/>
            <a:ext cx="1116936" cy="14560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596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5"/>
          <p:cNvSpPr/>
          <p:nvPr/>
        </p:nvSpPr>
        <p:spPr>
          <a:xfrm>
            <a:off x="11129173" y="2069339"/>
            <a:ext cx="758016" cy="15202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647"/>
                </a:lnTo>
                <a:lnTo>
                  <a:pt x="21600" y="0"/>
                </a:lnTo>
                <a:lnTo>
                  <a:pt x="0" y="195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5"/>
          <p:cNvSpPr/>
          <p:nvPr/>
        </p:nvSpPr>
        <p:spPr>
          <a:xfrm>
            <a:off x="11129173" y="6099303"/>
            <a:ext cx="758016" cy="7586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11129173" y="3576321"/>
            <a:ext cx="758016" cy="25363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170"/>
                </a:lnTo>
                <a:lnTo>
                  <a:pt x="0" y="21600"/>
                </a:lnTo>
                <a:lnTo>
                  <a:pt x="21600" y="20429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3508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492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body" idx="1"/>
          </p:nvPr>
        </p:nvSpPr>
        <p:spPr>
          <a:xfrm>
            <a:off x="734000" y="1805264"/>
            <a:ext cx="492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▹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7" name="Google Shape;57;p6"/>
          <p:cNvSpPr/>
          <p:nvPr/>
        </p:nvSpPr>
        <p:spPr>
          <a:xfrm>
            <a:off x="10799075" y="0"/>
            <a:ext cx="1189728" cy="4300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6"/>
          <p:cNvSpPr/>
          <p:nvPr/>
        </p:nvSpPr>
        <p:spPr>
          <a:xfrm>
            <a:off x="6194153" y="812127"/>
            <a:ext cx="1753056" cy="28255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6"/>
          <p:cNvSpPr/>
          <p:nvPr/>
        </p:nvSpPr>
        <p:spPr>
          <a:xfrm>
            <a:off x="8142975" y="1321977"/>
            <a:ext cx="2460312" cy="55459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6"/>
          <p:cNvSpPr/>
          <p:nvPr/>
        </p:nvSpPr>
        <p:spPr>
          <a:xfrm>
            <a:off x="6194153" y="3524980"/>
            <a:ext cx="1753056" cy="33468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6"/>
          <p:cNvSpPr/>
          <p:nvPr/>
        </p:nvSpPr>
        <p:spPr>
          <a:xfrm>
            <a:off x="10799075" y="409240"/>
            <a:ext cx="1189728" cy="3969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6"/>
          <p:cNvSpPr/>
          <p:nvPr/>
        </p:nvSpPr>
        <p:spPr>
          <a:xfrm>
            <a:off x="8142975" y="0"/>
            <a:ext cx="2460312" cy="15480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6"/>
          <p:cNvSpPr/>
          <p:nvPr/>
        </p:nvSpPr>
        <p:spPr>
          <a:xfrm>
            <a:off x="10799075" y="4369773"/>
            <a:ext cx="1189728" cy="15545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33858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81436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body" idx="1"/>
          </p:nvPr>
        </p:nvSpPr>
        <p:spPr>
          <a:xfrm>
            <a:off x="734000" y="1805267"/>
            <a:ext cx="38048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▹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2"/>
          </p:nvPr>
        </p:nvSpPr>
        <p:spPr>
          <a:xfrm>
            <a:off x="5072629" y="1805267"/>
            <a:ext cx="38048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▹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69" name="Google Shape;69;p7"/>
          <p:cNvGrpSpPr/>
          <p:nvPr/>
        </p:nvGrpSpPr>
        <p:grpSpPr>
          <a:xfrm>
            <a:off x="9284101" y="1"/>
            <a:ext cx="2603088" cy="6857991"/>
            <a:chOff x="6963076" y="0"/>
            <a:chExt cx="1952316" cy="5143493"/>
          </a:xfrm>
        </p:grpSpPr>
        <p:sp>
          <p:nvSpPr>
            <p:cNvPr id="70" name="Google Shape;70;p7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75694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8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81436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1"/>
          </p:nvPr>
        </p:nvSpPr>
        <p:spPr>
          <a:xfrm>
            <a:off x="734000" y="1805267"/>
            <a:ext cx="25372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2400"/>
            </a:lvl1pPr>
            <a:lvl2pPr marL="1219170" lvl="1" indent="-457189" rtl="0">
              <a:spcBef>
                <a:spcPts val="1067"/>
              </a:spcBef>
              <a:spcAft>
                <a:spcPts val="0"/>
              </a:spcAft>
              <a:buSzPts val="1800"/>
              <a:buChar char="▹"/>
              <a:defRPr sz="2400"/>
            </a:lvl2pPr>
            <a:lvl3pPr marL="1828754" lvl="2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067"/>
              </a:spcBef>
              <a:spcAft>
                <a:spcPts val="1067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body" idx="2"/>
          </p:nvPr>
        </p:nvSpPr>
        <p:spPr>
          <a:xfrm>
            <a:off x="3537291" y="1805267"/>
            <a:ext cx="25372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2400"/>
            </a:lvl1pPr>
            <a:lvl2pPr marL="1219170" lvl="1" indent="-457189" rtl="0">
              <a:spcBef>
                <a:spcPts val="1067"/>
              </a:spcBef>
              <a:spcAft>
                <a:spcPts val="0"/>
              </a:spcAft>
              <a:buSzPts val="1800"/>
              <a:buChar char="▹"/>
              <a:defRPr sz="2400"/>
            </a:lvl2pPr>
            <a:lvl3pPr marL="1828754" lvl="2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067"/>
              </a:spcBef>
              <a:spcAft>
                <a:spcPts val="1067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82" name="Google Shape;82;p8"/>
          <p:cNvSpPr txBox="1">
            <a:spLocks noGrp="1"/>
          </p:cNvSpPr>
          <p:nvPr>
            <p:ph type="body" idx="3"/>
          </p:nvPr>
        </p:nvSpPr>
        <p:spPr>
          <a:xfrm>
            <a:off x="6340580" y="1805267"/>
            <a:ext cx="25372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2400"/>
            </a:lvl1pPr>
            <a:lvl2pPr marL="1219170" lvl="1" indent="-457189" rtl="0">
              <a:spcBef>
                <a:spcPts val="1067"/>
              </a:spcBef>
              <a:spcAft>
                <a:spcPts val="0"/>
              </a:spcAft>
              <a:buSzPts val="1800"/>
              <a:buChar char="▹"/>
              <a:defRPr sz="2400"/>
            </a:lvl2pPr>
            <a:lvl3pPr marL="1828754" lvl="2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067"/>
              </a:spcBef>
              <a:spcAft>
                <a:spcPts val="1067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84" name="Google Shape;84;p8"/>
          <p:cNvGrpSpPr/>
          <p:nvPr/>
        </p:nvGrpSpPr>
        <p:grpSpPr>
          <a:xfrm>
            <a:off x="9284101" y="1"/>
            <a:ext cx="2603088" cy="6857991"/>
            <a:chOff x="6963076" y="0"/>
            <a:chExt cx="1952316" cy="5143493"/>
          </a:xfrm>
        </p:grpSpPr>
        <p:sp>
          <p:nvSpPr>
            <p:cNvPr id="85" name="Google Shape;85;p8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70949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81436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96" name="Google Shape;96;p9"/>
          <p:cNvGrpSpPr/>
          <p:nvPr/>
        </p:nvGrpSpPr>
        <p:grpSpPr>
          <a:xfrm>
            <a:off x="9284101" y="1"/>
            <a:ext cx="2603088" cy="6857991"/>
            <a:chOff x="6963076" y="0"/>
            <a:chExt cx="1952316" cy="5143493"/>
          </a:xfrm>
        </p:grpSpPr>
        <p:sp>
          <p:nvSpPr>
            <p:cNvPr id="97" name="Google Shape;97;p9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6535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F9479-108A-4239-82A4-19C4745CE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4EAAC-08A7-4B14-9092-6C6A3D5AF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F1826-4D38-4630-9BAF-C257BE44B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668DA-0E76-4F9C-9D7E-4484D2CB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BD462-BC84-4FF6-BC79-2A83C834D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425206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"/>
          <p:cNvSpPr/>
          <p:nvPr/>
        </p:nvSpPr>
        <p:spPr>
          <a:xfrm flipH="1">
            <a:off x="11408183" y="4683564"/>
            <a:ext cx="478944" cy="21744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0"/>
          <p:cNvSpPr/>
          <p:nvPr/>
        </p:nvSpPr>
        <p:spPr>
          <a:xfrm flipH="1">
            <a:off x="11408183" y="1303780"/>
            <a:ext cx="478944" cy="12851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0"/>
          <p:cNvSpPr/>
          <p:nvPr/>
        </p:nvSpPr>
        <p:spPr>
          <a:xfrm flipH="1">
            <a:off x="11408183" y="0"/>
            <a:ext cx="478944" cy="12721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0"/>
          <p:cNvSpPr/>
          <p:nvPr/>
        </p:nvSpPr>
        <p:spPr>
          <a:xfrm flipH="1">
            <a:off x="10529136" y="608837"/>
            <a:ext cx="758016" cy="9488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70"/>
                </a:lnTo>
                <a:lnTo>
                  <a:pt x="21600" y="0"/>
                </a:lnTo>
                <a:lnTo>
                  <a:pt x="0" y="313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0"/>
          <p:cNvSpPr/>
          <p:nvPr/>
        </p:nvSpPr>
        <p:spPr>
          <a:xfrm flipH="1">
            <a:off x="10529136" y="6099296"/>
            <a:ext cx="758016" cy="7587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0"/>
          <p:cNvSpPr/>
          <p:nvPr/>
        </p:nvSpPr>
        <p:spPr>
          <a:xfrm flipH="1">
            <a:off x="10529136" y="1544317"/>
            <a:ext cx="758016" cy="45683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650"/>
                </a:lnTo>
                <a:lnTo>
                  <a:pt x="0" y="21600"/>
                </a:lnTo>
                <a:lnTo>
                  <a:pt x="21600" y="2095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734000" y="5875067"/>
            <a:ext cx="9444400" cy="69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rtl="0">
              <a:spcBef>
                <a:spcPts val="0"/>
              </a:spcBef>
              <a:spcAft>
                <a:spcPts val="1067"/>
              </a:spcAft>
              <a:buSzPts val="1800"/>
              <a:buNone/>
              <a:defRPr sz="2400"/>
            </a:lvl1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sldNum" idx="12"/>
          </p:nvPr>
        </p:nvSpPr>
        <p:spPr>
          <a:xfrm>
            <a:off x="11408167" y="6251533"/>
            <a:ext cx="47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673408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 flipH="1">
            <a:off x="11408183" y="4683564"/>
            <a:ext cx="478944" cy="21744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1"/>
          <p:cNvSpPr txBox="1">
            <a:spLocks noGrp="1"/>
          </p:cNvSpPr>
          <p:nvPr>
            <p:ph type="sldNum" idx="12"/>
          </p:nvPr>
        </p:nvSpPr>
        <p:spPr>
          <a:xfrm>
            <a:off x="11408167" y="6251533"/>
            <a:ext cx="47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17" name="Google Shape;117;p11"/>
          <p:cNvSpPr/>
          <p:nvPr/>
        </p:nvSpPr>
        <p:spPr>
          <a:xfrm flipH="1">
            <a:off x="11408183" y="1303780"/>
            <a:ext cx="478944" cy="12851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1"/>
          <p:cNvSpPr/>
          <p:nvPr/>
        </p:nvSpPr>
        <p:spPr>
          <a:xfrm flipH="1">
            <a:off x="11408183" y="0"/>
            <a:ext cx="478944" cy="12721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1"/>
          <p:cNvSpPr/>
          <p:nvPr/>
        </p:nvSpPr>
        <p:spPr>
          <a:xfrm flipH="1">
            <a:off x="10529136" y="608837"/>
            <a:ext cx="758016" cy="9488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70"/>
                </a:lnTo>
                <a:lnTo>
                  <a:pt x="21600" y="0"/>
                </a:lnTo>
                <a:lnTo>
                  <a:pt x="0" y="313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1"/>
          <p:cNvSpPr/>
          <p:nvPr/>
        </p:nvSpPr>
        <p:spPr>
          <a:xfrm flipH="1">
            <a:off x="10529136" y="6099296"/>
            <a:ext cx="758016" cy="7587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1"/>
          <p:cNvSpPr/>
          <p:nvPr/>
        </p:nvSpPr>
        <p:spPr>
          <a:xfrm flipH="1">
            <a:off x="10529136" y="1544317"/>
            <a:ext cx="758016" cy="45683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650"/>
                </a:lnTo>
                <a:lnTo>
                  <a:pt x="0" y="21600"/>
                </a:lnTo>
                <a:lnTo>
                  <a:pt x="21600" y="2095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2420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3A1B4-0C5C-4151-A868-7C78A1FFD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134D6-2F4A-4162-9FEE-7AE96FE05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1ABCD-4346-473A-9EF3-AFC445D4A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ED26F-DF5A-463F-8579-F561A9D6C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E2F70-09D4-4365-84D1-1CD871509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97187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9ACE7-3C80-4DEF-BE85-DF1B6BDE0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48CC2-BD04-4E8F-B6E0-C73C3ABC2C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EAD040-6B8B-49AA-A249-A8A1ABB3D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C659C3-4580-4726-B022-1C04C302F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332638-2A26-4D4E-BD17-108ACF30A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FF07B-8F41-4A09-9138-6E26C2E5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7455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9CAE8-475C-4EF7-A409-F7C21F9D2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9D1B7E-25A6-457C-B2AA-7AEF9784D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8E63D-811B-4823-B3DE-14B286D367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470549-6D1E-40D6-9ADB-82D7718695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50329B-D477-47A3-8920-06993C6233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81FA35-5BAC-4815-B84A-FD97F66D7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796B5F-A2AA-4583-89CB-11DB09A09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F89817-2E8E-415C-8AC0-C7BAD459B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9869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C3A66-0C00-4DE6-AAF9-C237B014F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E5B080-85F8-49C7-88B3-9AE45104D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DE078-4B63-47BE-80B1-595E545DA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86C381-959C-472A-B804-736F9ED3F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12339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C11CB7-8CFC-4F4D-BA63-A67642548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014EB9-25E5-4240-8C14-49D363CD5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5C6C34-D593-4A2C-84C1-4C7B24798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32693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F1761-975B-4903-9BD8-2499E0114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4AA18-D342-4B2A-A83B-F285F441E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2AAABA-7A2A-49CE-A900-41A4FA514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F4B87-1E39-416B-9C71-3D448A85E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C3A89D-9820-4FCB-904C-FEE30E35B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D72F9-75CF-411C-AAF8-4E3A281CA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94210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0FFA4-7D87-476B-B22B-13DD504AC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7BDA50-CBC8-4B75-B3DB-D7D8A94BAF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9134E5-A8F4-4601-AAEE-82D4A7755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A2A09-78CC-4739-8610-90149C136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7E77A8-71D8-46E0-9119-FFAD01B1D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3FAB1-68D1-4EFC-930D-C1DB7C01E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06943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CDAC16-6DCF-4C3C-ADF2-648454EF8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FB66F-C16D-4B80-A3DD-9B49D83AB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6D79E-DB59-4FFF-BFC2-5F2EB973F4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E4896-284A-4880-B44E-201F20BC4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6BDA7-CFDA-42FF-AB2D-F43043AED6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79318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81436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34000" y="1805264"/>
            <a:ext cx="81436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▸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▹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4359326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2"/>
          <p:cNvSpPr txBox="1">
            <a:spLocks noGrp="1"/>
          </p:cNvSpPr>
          <p:nvPr>
            <p:ph type="ctrTitle"/>
          </p:nvPr>
        </p:nvSpPr>
        <p:spPr>
          <a:xfrm>
            <a:off x="734000" y="3247500"/>
            <a:ext cx="4851600" cy="298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dirty="0"/>
              <a:t>ATTRITION ANALYSIS</a:t>
            </a:r>
            <a:endParaRPr dirty="0"/>
          </a:p>
        </p:txBody>
      </p:sp>
      <p:pic>
        <p:nvPicPr>
          <p:cNvPr id="127" name="Google Shape;127;p12"/>
          <p:cNvPicPr preferRelativeResize="0"/>
          <p:nvPr/>
        </p:nvPicPr>
        <p:blipFill rotWithShape="1">
          <a:blip r:embed="rId3">
            <a:alphaModFix amt="77000"/>
          </a:blip>
          <a:srcRect l="6585" t="22310" b="9773"/>
          <a:stretch/>
        </p:blipFill>
        <p:spPr>
          <a:xfrm>
            <a:off x="4869011" y="0"/>
            <a:ext cx="6738192" cy="6858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7154"/>
                </a:lnTo>
                <a:lnTo>
                  <a:pt x="2410" y="6725"/>
                </a:lnTo>
                <a:lnTo>
                  <a:pt x="2410" y="0"/>
                </a:lnTo>
                <a:lnTo>
                  <a:pt x="0" y="0"/>
                </a:lnTo>
                <a:close/>
                <a:moveTo>
                  <a:pt x="9278" y="0"/>
                </a:moveTo>
                <a:lnTo>
                  <a:pt x="9278" y="4888"/>
                </a:lnTo>
                <a:lnTo>
                  <a:pt x="17160" y="3482"/>
                </a:lnTo>
                <a:lnTo>
                  <a:pt x="17160" y="0"/>
                </a:lnTo>
                <a:lnTo>
                  <a:pt x="9278" y="0"/>
                </a:lnTo>
                <a:close/>
                <a:moveTo>
                  <a:pt x="17788" y="0"/>
                </a:moveTo>
                <a:lnTo>
                  <a:pt x="17788" y="1358"/>
                </a:lnTo>
                <a:lnTo>
                  <a:pt x="21600" y="679"/>
                </a:lnTo>
                <a:lnTo>
                  <a:pt x="21600" y="0"/>
                </a:lnTo>
                <a:lnTo>
                  <a:pt x="17788" y="0"/>
                </a:lnTo>
                <a:close/>
                <a:moveTo>
                  <a:pt x="21600" y="1291"/>
                </a:moveTo>
                <a:lnTo>
                  <a:pt x="17790" y="1971"/>
                </a:lnTo>
                <a:lnTo>
                  <a:pt x="17788" y="13824"/>
                </a:lnTo>
                <a:lnTo>
                  <a:pt x="21600" y="13144"/>
                </a:lnTo>
                <a:lnTo>
                  <a:pt x="21600" y="1291"/>
                </a:lnTo>
                <a:close/>
                <a:moveTo>
                  <a:pt x="8652" y="2564"/>
                </a:moveTo>
                <a:lnTo>
                  <a:pt x="3036" y="3564"/>
                </a:lnTo>
                <a:lnTo>
                  <a:pt x="3036" y="11482"/>
                </a:lnTo>
                <a:lnTo>
                  <a:pt x="8652" y="10482"/>
                </a:lnTo>
                <a:lnTo>
                  <a:pt x="8652" y="2564"/>
                </a:lnTo>
                <a:close/>
                <a:moveTo>
                  <a:pt x="17160" y="4161"/>
                </a:moveTo>
                <a:lnTo>
                  <a:pt x="9278" y="5565"/>
                </a:lnTo>
                <a:lnTo>
                  <a:pt x="9278" y="21600"/>
                </a:lnTo>
                <a:lnTo>
                  <a:pt x="17160" y="21600"/>
                </a:lnTo>
                <a:lnTo>
                  <a:pt x="17160" y="4161"/>
                </a:lnTo>
                <a:close/>
                <a:moveTo>
                  <a:pt x="8651" y="11102"/>
                </a:moveTo>
                <a:lnTo>
                  <a:pt x="3036" y="12104"/>
                </a:lnTo>
                <a:lnTo>
                  <a:pt x="3036" y="21600"/>
                </a:lnTo>
                <a:lnTo>
                  <a:pt x="8651" y="21600"/>
                </a:lnTo>
                <a:lnTo>
                  <a:pt x="8651" y="11102"/>
                </a:lnTo>
                <a:close/>
                <a:moveTo>
                  <a:pt x="21600" y="13758"/>
                </a:moveTo>
                <a:lnTo>
                  <a:pt x="17788" y="14436"/>
                </a:lnTo>
                <a:lnTo>
                  <a:pt x="17788" y="18665"/>
                </a:lnTo>
                <a:lnTo>
                  <a:pt x="21600" y="17985"/>
                </a:lnTo>
                <a:lnTo>
                  <a:pt x="21600" y="1375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8" name="Google Shape;128;p12"/>
          <p:cNvSpPr/>
          <p:nvPr/>
        </p:nvSpPr>
        <p:spPr>
          <a:xfrm>
            <a:off x="4866945" y="0"/>
            <a:ext cx="751752" cy="22662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B8CC">
              <a:alpha val="4358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defTabSz="1219170">
              <a:buClr>
                <a:srgbClr val="000000"/>
              </a:buClr>
              <a:buSzPts val="1800"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2"/>
          <p:cNvSpPr/>
          <p:nvPr/>
        </p:nvSpPr>
        <p:spPr>
          <a:xfrm>
            <a:off x="5812553" y="812127"/>
            <a:ext cx="1753056" cy="28255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rgbClr val="FFA604">
              <a:alpha val="4581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defTabSz="1219170">
              <a:buClr>
                <a:srgbClr val="000000"/>
              </a:buClr>
              <a:buSzPts val="1800"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2"/>
          <p:cNvSpPr/>
          <p:nvPr/>
        </p:nvSpPr>
        <p:spPr>
          <a:xfrm>
            <a:off x="10417475" y="4369773"/>
            <a:ext cx="1189728" cy="15545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rgbClr val="FFD104">
              <a:alpha val="4860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defTabSz="1219170">
              <a:buClr>
                <a:srgbClr val="000000"/>
              </a:buClr>
              <a:buSzPts val="1800"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2"/>
          <p:cNvSpPr/>
          <p:nvPr/>
        </p:nvSpPr>
        <p:spPr>
          <a:xfrm>
            <a:off x="10417475" y="409240"/>
            <a:ext cx="1189728" cy="3969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DB8CC">
              <a:alpha val="4358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defTabSz="1219170">
              <a:buClr>
                <a:srgbClr val="000000"/>
              </a:buClr>
              <a:buSzPts val="1800"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2">
            <a:extLst>
              <a:ext uri="{FF2B5EF4-FFF2-40B4-BE49-F238E27FC236}">
                <a16:creationId xmlns:a16="http://schemas.microsoft.com/office/drawing/2014/main" id="{2318C8FA-15B5-4AD5-9A72-EF33ED7715F5}"/>
              </a:ext>
            </a:extLst>
          </p:cNvPr>
          <p:cNvSpPr txBox="1">
            <a:spLocks/>
          </p:cNvSpPr>
          <p:nvPr/>
        </p:nvSpPr>
        <p:spPr>
          <a:xfrm>
            <a:off x="2447360" y="1748554"/>
            <a:ext cx="1281802" cy="300269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Cluster 0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1600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1600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1B19D700-F6A8-4EE2-BD59-060D9AE0A990}"/>
              </a:ext>
            </a:extLst>
          </p:cNvPr>
          <p:cNvSpPr txBox="1">
            <a:spLocks/>
          </p:cNvSpPr>
          <p:nvPr/>
        </p:nvSpPr>
        <p:spPr>
          <a:xfrm>
            <a:off x="4751310" y="1764597"/>
            <a:ext cx="1074773" cy="33595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Cluster 2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F5AB532-1190-41DB-8E8D-6C743E862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9613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HIERARCHICAL CLUSTERING</a:t>
            </a:r>
            <a:endParaRPr lang="en-MY" sz="4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12FEB00-2347-4DA1-BFB1-ED85DD8C100F}"/>
              </a:ext>
            </a:extLst>
          </p:cNvPr>
          <p:cNvCxnSpPr>
            <a:cxnSpLocks/>
          </p:cNvCxnSpPr>
          <p:nvPr/>
        </p:nvCxnSpPr>
        <p:spPr>
          <a:xfrm flipH="1">
            <a:off x="6245404" y="2091138"/>
            <a:ext cx="273221" cy="5090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98E69BD-CC85-4FB9-890B-CD45BB64F63E}"/>
              </a:ext>
            </a:extLst>
          </p:cNvPr>
          <p:cNvCxnSpPr>
            <a:cxnSpLocks/>
          </p:cNvCxnSpPr>
          <p:nvPr/>
        </p:nvCxnSpPr>
        <p:spPr>
          <a:xfrm>
            <a:off x="1524000" y="2116985"/>
            <a:ext cx="273014" cy="479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9C0A25-0CA1-4C8D-978C-D94737A2CAA4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1C61B8E-1470-4B12-8775-E69963119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9" y="2126171"/>
            <a:ext cx="8163462" cy="4643325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DD0AD7F-164B-4467-B109-05C1F38E126C}"/>
              </a:ext>
            </a:extLst>
          </p:cNvPr>
          <p:cNvSpPr/>
          <p:nvPr/>
        </p:nvSpPr>
        <p:spPr>
          <a:xfrm flipV="1">
            <a:off x="2413000" y="2708198"/>
            <a:ext cx="2218267" cy="3853344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1AB250C-05A0-496B-98AB-382B24D30C3A}"/>
              </a:ext>
            </a:extLst>
          </p:cNvPr>
          <p:cNvSpPr/>
          <p:nvPr/>
        </p:nvSpPr>
        <p:spPr>
          <a:xfrm flipV="1">
            <a:off x="892813" y="2708230"/>
            <a:ext cx="1360555" cy="385334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0073" y="2687241"/>
            <a:ext cx="3994724" cy="741815"/>
          </a:xfrm>
          <a:noFill/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Hierarchical Clustering is implemented to identify the classes and  obtain the number of employee attrition.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748E866-ADCD-4D8F-A53B-46C3131CDEDA}"/>
              </a:ext>
            </a:extLst>
          </p:cNvPr>
          <p:cNvCxnSpPr>
            <a:cxnSpLocks/>
          </p:cNvCxnSpPr>
          <p:nvPr/>
        </p:nvCxnSpPr>
        <p:spPr>
          <a:xfrm>
            <a:off x="1185334" y="3334638"/>
            <a:ext cx="6070461" cy="0"/>
          </a:xfrm>
          <a:prstGeom prst="line">
            <a:avLst/>
          </a:prstGeom>
          <a:ln w="158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1AE33B7-3EC1-4CA9-B177-CFEB06E8BA2C}"/>
              </a:ext>
            </a:extLst>
          </p:cNvPr>
          <p:cNvSpPr/>
          <p:nvPr/>
        </p:nvSpPr>
        <p:spPr>
          <a:xfrm flipV="1">
            <a:off x="4697925" y="2708196"/>
            <a:ext cx="1042476" cy="385337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E5063C5-1195-4B5C-979F-5E312BBD4796}"/>
              </a:ext>
            </a:extLst>
          </p:cNvPr>
          <p:cNvSpPr/>
          <p:nvPr/>
        </p:nvSpPr>
        <p:spPr>
          <a:xfrm flipV="1">
            <a:off x="5795105" y="2687241"/>
            <a:ext cx="1630162" cy="38743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2FDF3ADF-1632-4AF0-B715-363CB74C2856}"/>
              </a:ext>
            </a:extLst>
          </p:cNvPr>
          <p:cNvSpPr txBox="1">
            <a:spLocks/>
          </p:cNvSpPr>
          <p:nvPr/>
        </p:nvSpPr>
        <p:spPr>
          <a:xfrm>
            <a:off x="1023257" y="1764596"/>
            <a:ext cx="1074773" cy="3278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Cluster 1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9CF6EC59-F3FA-48AE-ABF1-CAD20D89EC28}"/>
              </a:ext>
            </a:extLst>
          </p:cNvPr>
          <p:cNvSpPr txBox="1">
            <a:spLocks/>
          </p:cNvSpPr>
          <p:nvPr/>
        </p:nvSpPr>
        <p:spPr>
          <a:xfrm>
            <a:off x="6173740" y="1764597"/>
            <a:ext cx="1074773" cy="33595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Cluster 3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5D67B00-34D9-4426-B078-250FD270DFC0}"/>
              </a:ext>
            </a:extLst>
          </p:cNvPr>
          <p:cNvCxnSpPr/>
          <p:nvPr/>
        </p:nvCxnSpPr>
        <p:spPr>
          <a:xfrm>
            <a:off x="1635962" y="2114474"/>
            <a:ext cx="49090" cy="56107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1F0C4F4-B2DC-4EA8-A57C-8739CB3AA63C}"/>
              </a:ext>
            </a:extLst>
          </p:cNvPr>
          <p:cNvCxnSpPr/>
          <p:nvPr/>
        </p:nvCxnSpPr>
        <p:spPr>
          <a:xfrm>
            <a:off x="3035676" y="2134420"/>
            <a:ext cx="49090" cy="56107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205EE49-06CB-4B6C-A116-88A76EFB72DF}"/>
              </a:ext>
            </a:extLst>
          </p:cNvPr>
          <p:cNvCxnSpPr>
            <a:cxnSpLocks/>
          </p:cNvCxnSpPr>
          <p:nvPr/>
        </p:nvCxnSpPr>
        <p:spPr>
          <a:xfrm flipH="1">
            <a:off x="5271063" y="2165053"/>
            <a:ext cx="50157" cy="505254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F61A531-D985-4FDD-96FC-3346BE96F1B4}"/>
              </a:ext>
            </a:extLst>
          </p:cNvPr>
          <p:cNvCxnSpPr>
            <a:cxnSpLocks/>
          </p:cNvCxnSpPr>
          <p:nvPr/>
        </p:nvCxnSpPr>
        <p:spPr>
          <a:xfrm flipH="1">
            <a:off x="6650269" y="2168408"/>
            <a:ext cx="52498" cy="48380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F65C82F-8E8B-47C9-9003-C8565005E7C5}"/>
              </a:ext>
            </a:extLst>
          </p:cNvPr>
          <p:cNvSpPr txBox="1"/>
          <p:nvPr/>
        </p:nvSpPr>
        <p:spPr>
          <a:xfrm>
            <a:off x="7789757" y="3507129"/>
            <a:ext cx="411393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ASSUMPTIONS</a:t>
            </a:r>
          </a:p>
          <a:p>
            <a:r>
              <a:rPr lang="en-US" sz="1600" dirty="0"/>
              <a:t>Cluster 1/Class 1 deduced as temporary employee. </a:t>
            </a:r>
          </a:p>
          <a:p>
            <a:r>
              <a:rPr lang="en-US" sz="1600" dirty="0"/>
              <a:t>Cluster 2/Class 2 is identified as employees who left the company.</a:t>
            </a:r>
          </a:p>
          <a:p>
            <a:r>
              <a:rPr lang="en-US" sz="1600" b="0" i="0" dirty="0">
                <a:solidFill>
                  <a:srgbClr val="333333"/>
                </a:solidFill>
                <a:effectLst/>
              </a:rPr>
              <a:t>Cluster 3/Class 3 </a:t>
            </a:r>
            <a:r>
              <a:rPr lang="en-US" sz="1600" dirty="0">
                <a:solidFill>
                  <a:srgbClr val="333333"/>
                </a:solidFill>
              </a:rPr>
              <a:t>deduced as contractual employee.</a:t>
            </a:r>
            <a:endParaRPr lang="en-US" sz="1600" b="0" i="0" dirty="0">
              <a:solidFill>
                <a:srgbClr val="333333"/>
              </a:solidFill>
              <a:effectLst/>
            </a:endParaRPr>
          </a:p>
          <a:p>
            <a:r>
              <a:rPr lang="en-US" sz="1600" dirty="0">
                <a:solidFill>
                  <a:srgbClr val="333333"/>
                </a:solidFill>
              </a:rPr>
              <a:t>Cluster 4/Class 4 deduced as permanent employee.</a:t>
            </a:r>
          </a:p>
        </p:txBody>
      </p:sp>
    </p:spTree>
    <p:extLst>
      <p:ext uri="{BB962C8B-B14F-4D97-AF65-F5344CB8AC3E}">
        <p14:creationId xmlns:p14="http://schemas.microsoft.com/office/powerpoint/2010/main" val="3756210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2D3895C2-F7F1-4BC3-8F91-4D5D69CB70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0496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CLASSIFICATION </a:t>
            </a:r>
            <a:endParaRPr lang="en-MY" sz="400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89F0048-D5A8-4D74-B362-9DBC196367DB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B46904A-FDFE-4A0A-BF77-B38485330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48" y="1937460"/>
            <a:ext cx="5852172" cy="4379985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58626A82-E9A5-43D9-A9F9-188410D7C9BC}"/>
              </a:ext>
            </a:extLst>
          </p:cNvPr>
          <p:cNvSpPr txBox="1">
            <a:spLocks/>
          </p:cNvSpPr>
          <p:nvPr/>
        </p:nvSpPr>
        <p:spPr>
          <a:xfrm>
            <a:off x="3161641" y="2658533"/>
            <a:ext cx="2231626" cy="5587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Cluster identified as left company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512E0CE-C916-4203-80CD-DB60DEE20CA2}"/>
              </a:ext>
            </a:extLst>
          </p:cNvPr>
          <p:cNvCxnSpPr/>
          <p:nvPr/>
        </p:nvCxnSpPr>
        <p:spPr>
          <a:xfrm>
            <a:off x="4072467" y="3251200"/>
            <a:ext cx="0" cy="1040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ubtitle 2">
            <a:extLst>
              <a:ext uri="{FF2B5EF4-FFF2-40B4-BE49-F238E27FC236}">
                <a16:creationId xmlns:a16="http://schemas.microsoft.com/office/drawing/2014/main" id="{C9B7D0D7-7839-4BE1-8D14-4E7389672CFA}"/>
              </a:ext>
            </a:extLst>
          </p:cNvPr>
          <p:cNvSpPr txBox="1">
            <a:spLocks/>
          </p:cNvSpPr>
          <p:nvPr/>
        </p:nvSpPr>
        <p:spPr>
          <a:xfrm>
            <a:off x="3802037" y="5004781"/>
            <a:ext cx="749765" cy="2998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bg1"/>
                </a:solidFill>
              </a:rPr>
              <a:t>16.6%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CE52753-E658-44E8-A793-0CDAC45393A0}"/>
              </a:ext>
            </a:extLst>
          </p:cNvPr>
          <p:cNvSpPr txBox="1">
            <a:spLocks/>
          </p:cNvSpPr>
          <p:nvPr/>
        </p:nvSpPr>
        <p:spPr>
          <a:xfrm>
            <a:off x="1546647" y="5004781"/>
            <a:ext cx="749765" cy="2998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bg1"/>
                </a:solidFill>
              </a:rPr>
              <a:t>36.9%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4808C397-421C-41B7-976C-2DDD5F5E3559}"/>
              </a:ext>
            </a:extLst>
          </p:cNvPr>
          <p:cNvSpPr txBox="1">
            <a:spLocks/>
          </p:cNvSpPr>
          <p:nvPr/>
        </p:nvSpPr>
        <p:spPr>
          <a:xfrm>
            <a:off x="2667503" y="5030179"/>
            <a:ext cx="749765" cy="2998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bg1"/>
                </a:solidFill>
              </a:rPr>
              <a:t>21.1%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38CA5E35-77AC-449B-89F3-8E0B0E579CA4}"/>
              </a:ext>
            </a:extLst>
          </p:cNvPr>
          <p:cNvSpPr txBox="1">
            <a:spLocks/>
          </p:cNvSpPr>
          <p:nvPr/>
        </p:nvSpPr>
        <p:spPr>
          <a:xfrm>
            <a:off x="4945039" y="5004781"/>
            <a:ext cx="749765" cy="2998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bg1"/>
                </a:solidFill>
              </a:rPr>
              <a:t>25.4%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D688C7-44B4-4FD8-B0A9-8BF251F11103}"/>
              </a:ext>
            </a:extLst>
          </p:cNvPr>
          <p:cNvSpPr txBox="1"/>
          <p:nvPr/>
        </p:nvSpPr>
        <p:spPr>
          <a:xfrm>
            <a:off x="5998971" y="2973730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333333"/>
                </a:solidFill>
                <a:effectLst/>
                <a:latin typeface="Merriweather"/>
              </a:rPr>
              <a:t>As per Deloitte India’s 2020 Workforce and Increment Trends Survey, attrition at an all India level in the current fiscal year is about 15%.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0242C607-3909-4C56-B2A1-2C72C46B38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69745" y="2471604"/>
            <a:ext cx="6029684" cy="465917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Source : https://hr.economictimes.indiatimes.com/</a:t>
            </a:r>
            <a:endParaRPr lang="en-MY" sz="2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C5225B7-0E93-4107-A490-9988D09F6522}"/>
              </a:ext>
            </a:extLst>
          </p:cNvPr>
          <p:cNvSpPr txBox="1"/>
          <p:nvPr/>
        </p:nvSpPr>
        <p:spPr>
          <a:xfrm>
            <a:off x="5969745" y="4134689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ASSUMPTIONS</a:t>
            </a:r>
          </a:p>
          <a:p>
            <a:r>
              <a:rPr lang="en-US" sz="2000" dirty="0"/>
              <a:t>Cluster 0/Class 0 deduced as permanent employee.</a:t>
            </a:r>
          </a:p>
          <a:p>
            <a:r>
              <a:rPr lang="en-US" sz="2000" dirty="0"/>
              <a:t>Cluster 1/Class 1 deduced as temporary employee. </a:t>
            </a:r>
          </a:p>
          <a:p>
            <a:r>
              <a:rPr lang="en-US" sz="2000" dirty="0"/>
              <a:t>Cluster 2/Class 2  deduced as employees who left the company.</a:t>
            </a:r>
          </a:p>
          <a:p>
            <a:r>
              <a:rPr lang="en-US" sz="2000" b="0" i="0" dirty="0">
                <a:solidFill>
                  <a:srgbClr val="333333"/>
                </a:solidFill>
                <a:effectLst/>
                <a:latin typeface="Merriweather"/>
              </a:rPr>
              <a:t>Cluster 3/Class 3 </a:t>
            </a:r>
            <a:r>
              <a:rPr lang="en-US" sz="2000" dirty="0">
                <a:solidFill>
                  <a:srgbClr val="333333"/>
                </a:solidFill>
                <a:latin typeface="Merriweather"/>
              </a:rPr>
              <a:t>deduced as contractual employee.</a:t>
            </a:r>
            <a:endParaRPr lang="en-US" sz="2000" b="0" i="0" dirty="0">
              <a:solidFill>
                <a:srgbClr val="333333"/>
              </a:solidFill>
              <a:effectLst/>
              <a:latin typeface="Merriweather"/>
            </a:endParaRP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25A5051D-3D34-4F84-B2A1-C9BACA68EF85}"/>
              </a:ext>
            </a:extLst>
          </p:cNvPr>
          <p:cNvSpPr txBox="1">
            <a:spLocks/>
          </p:cNvSpPr>
          <p:nvPr/>
        </p:nvSpPr>
        <p:spPr>
          <a:xfrm>
            <a:off x="1281659" y="5386941"/>
            <a:ext cx="1170495" cy="3218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Permanent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AA4EDFAD-CFFC-4C4C-B10B-D66E5FA8C71D}"/>
              </a:ext>
            </a:extLst>
          </p:cNvPr>
          <p:cNvSpPr txBox="1">
            <a:spLocks/>
          </p:cNvSpPr>
          <p:nvPr/>
        </p:nvSpPr>
        <p:spPr>
          <a:xfrm>
            <a:off x="2448672" y="5412339"/>
            <a:ext cx="1170495" cy="3218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Temporary</a:t>
            </a: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7BD9605E-A19B-4CBE-8529-96539AC56C34}"/>
              </a:ext>
            </a:extLst>
          </p:cNvPr>
          <p:cNvSpPr txBox="1">
            <a:spLocks/>
          </p:cNvSpPr>
          <p:nvPr/>
        </p:nvSpPr>
        <p:spPr>
          <a:xfrm>
            <a:off x="3852794" y="5421621"/>
            <a:ext cx="560569" cy="3218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Left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EA077DF4-1548-4309-A5F8-9666A393E39B}"/>
              </a:ext>
            </a:extLst>
          </p:cNvPr>
          <p:cNvSpPr txBox="1">
            <a:spLocks/>
          </p:cNvSpPr>
          <p:nvPr/>
        </p:nvSpPr>
        <p:spPr>
          <a:xfrm>
            <a:off x="4739715" y="5434063"/>
            <a:ext cx="986894" cy="3218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Contract</a:t>
            </a:r>
          </a:p>
        </p:txBody>
      </p:sp>
    </p:spTree>
    <p:extLst>
      <p:ext uri="{BB962C8B-B14F-4D97-AF65-F5344CB8AC3E}">
        <p14:creationId xmlns:p14="http://schemas.microsoft.com/office/powerpoint/2010/main" val="2450627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7190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VISUALIZATION</a:t>
            </a:r>
            <a:endParaRPr lang="en-MY" sz="4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3CDCEE-60B6-4E68-8050-56B220547C5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99FA2D06-F5EA-44B7-AE1A-44C190EC0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46" y="1730073"/>
            <a:ext cx="5852172" cy="4379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913F006-29B7-4122-B6E3-D11A928458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996" y="1758422"/>
            <a:ext cx="5852172" cy="437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977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56302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VISUALIZATION</a:t>
            </a:r>
            <a:endParaRPr lang="en-MY" sz="40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96248DC-7BBA-4123-A41A-1DC3D1A19E80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B152F908-8258-4AEC-8906-7D21240EF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4" y="1738541"/>
            <a:ext cx="5852172" cy="43799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1F4AA8-3635-44D9-A41E-B9A7E19611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714" y="1738541"/>
            <a:ext cx="5852172" cy="437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82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78069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FEATURE SELECTION</a:t>
            </a:r>
            <a:endParaRPr lang="en-MY" sz="4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A6699E3-2F96-43E8-9762-9D686AB31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7734" y="1604949"/>
            <a:ext cx="9144000" cy="739595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Feature selection performed to select the features that contribute the most to the prediction output.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MY" sz="22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A9DF7-0FE5-4A45-B4A7-D9EC2C19F9F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C582387-523C-4A0F-94D8-0FA83C7BC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246" y="3217661"/>
            <a:ext cx="5308599" cy="3219731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8CDD774-AEEC-417D-8396-9F3E2B5BDA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36882"/>
              </p:ext>
            </p:extLst>
          </p:nvPr>
        </p:nvGraphicFramePr>
        <p:xfrm>
          <a:off x="2104699" y="3098799"/>
          <a:ext cx="3055002" cy="3457456"/>
        </p:xfrm>
        <a:graphic>
          <a:graphicData uri="http://schemas.openxmlformats.org/drawingml/2006/table">
            <a:tbl>
              <a:tblPr/>
              <a:tblGrid>
                <a:gridCol w="2021559">
                  <a:extLst>
                    <a:ext uri="{9D8B030D-6E8A-4147-A177-3AD203B41FA5}">
                      <a16:colId xmlns:a16="http://schemas.microsoft.com/office/drawing/2014/main" val="1670499712"/>
                    </a:ext>
                  </a:extLst>
                </a:gridCol>
                <a:gridCol w="1033443">
                  <a:extLst>
                    <a:ext uri="{9D8B030D-6E8A-4147-A177-3AD203B41FA5}">
                      <a16:colId xmlns:a16="http://schemas.microsoft.com/office/drawing/2014/main" val="147494938"/>
                    </a:ext>
                  </a:extLst>
                </a:gridCol>
              </a:tblGrid>
              <a:tr h="216091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Score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D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6813876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TeamWorkSkills</a:t>
                      </a:r>
                      <a:endParaRPr lang="en-MY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22.60287323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025837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LeadershipSkills</a:t>
                      </a:r>
                      <a:endParaRPr lang="en-MY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21.31752782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5503218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JobKnowledge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19.28941563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9382800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AttendanceandPunctuality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16.65986633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0603009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CustomerRelationSkills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13.99137205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3079531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AdaptabilityandInitiative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10.21660968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4179644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ReliabilityandDependability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6.043676228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3368401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JudgementandDecisionMaking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4.874209447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6816965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TotalWorkExperience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4.190470685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3067966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Salary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2.267260016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2572998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LastSalaryHike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2.245297201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4708121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QualityofDeliverables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2.233262126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3379651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Productivity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0.822476619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1705688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TrainingLast1YearMinutes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0.6418402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9033312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YearsSinceLastPromotion</a:t>
                      </a:r>
                      <a:endParaRPr lang="en-MY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0.382304113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4481958"/>
                  </a:ext>
                </a:extLst>
              </a:tr>
            </a:tbl>
          </a:graphicData>
        </a:graphic>
      </p:graphicFrame>
      <p:sp>
        <p:nvSpPr>
          <p:cNvPr id="9" name="Subtitle 2">
            <a:extLst>
              <a:ext uri="{FF2B5EF4-FFF2-40B4-BE49-F238E27FC236}">
                <a16:creationId xmlns:a16="http://schemas.microsoft.com/office/drawing/2014/main" id="{A9E9AF01-73CE-4ABD-91AE-3B69992FE110}"/>
              </a:ext>
            </a:extLst>
          </p:cNvPr>
          <p:cNvSpPr txBox="1">
            <a:spLocks/>
          </p:cNvSpPr>
          <p:nvPr/>
        </p:nvSpPr>
        <p:spPr>
          <a:xfrm>
            <a:off x="1337734" y="2267096"/>
            <a:ext cx="9144000" cy="7395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Productivity, TrainingLast1YearMinutes and </a:t>
            </a:r>
            <a:r>
              <a:rPr lang="en-US" sz="2200" dirty="0" err="1"/>
              <a:t>YearsSinceLastPromotion</a:t>
            </a:r>
            <a:r>
              <a:rPr lang="en-US" sz="2200" dirty="0"/>
              <a:t> with Scores of less than 1 are dropped from the dataset before the analysis. </a:t>
            </a:r>
          </a:p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MY" sz="2200" dirty="0"/>
          </a:p>
        </p:txBody>
      </p:sp>
    </p:spTree>
    <p:extLst>
      <p:ext uri="{BB962C8B-B14F-4D97-AF65-F5344CB8AC3E}">
        <p14:creationId xmlns:p14="http://schemas.microsoft.com/office/powerpoint/2010/main" val="2215481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78069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MODEL BUILDING</a:t>
            </a:r>
            <a:endParaRPr lang="en-MY" sz="4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A6699E3-2F96-43E8-9762-9D686AB31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2641" y="1765687"/>
            <a:ext cx="9144000" cy="4177909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modelling process consists of selecting models that are based on various machine learning techniques used for classification.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Various predictive models were used such as those based on decision tree, Random Forest, logistic regression and SVM.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objective is to identify the best classifier for the </a:t>
            </a:r>
            <a:r>
              <a:rPr lang="en-US" sz="2200" dirty="0" err="1"/>
              <a:t>analysed</a:t>
            </a:r>
            <a:r>
              <a:rPr lang="en-US" sz="2200" dirty="0"/>
              <a:t> problem.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Each classifier is trained on the featured set and the classifier with the best classification results is used for prediction. </a:t>
            </a:r>
            <a:endParaRPr lang="en-MY" sz="22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A9DF7-0FE5-4A45-B4A7-D9EC2C19F9F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252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8955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OPTIMIZATION</a:t>
            </a:r>
            <a:endParaRPr lang="en-MY" sz="4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A6699E3-2F96-43E8-9762-9D686AB31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2641" y="1700374"/>
            <a:ext cx="9144000" cy="4827425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Hyperparameter tuning is performed to determine the optimal values for a given model.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 err="1"/>
              <a:t>GridSearchCV</a:t>
            </a:r>
            <a:r>
              <a:rPr lang="en-US" sz="2200" dirty="0"/>
              <a:t> is used to automate the tuning of the hyperparameters.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classification algorithms taken into consideration are: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Logistic Regression,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Random Forest,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Support Vector Machine (SVM) classification,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Decision Tree classifier,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Neural Network,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K-nearest Neighbor (KN-N)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MY" sz="22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FCF66FF-F286-49B1-90E8-70638E60F607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6377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C78E7B17-E0B6-41DE-9685-53813CFADB47}"/>
              </a:ext>
            </a:extLst>
          </p:cNvPr>
          <p:cNvSpPr txBox="1">
            <a:spLocks/>
          </p:cNvSpPr>
          <p:nvPr/>
        </p:nvSpPr>
        <p:spPr>
          <a:xfrm>
            <a:off x="1777830" y="1777999"/>
            <a:ext cx="2379303" cy="73421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Test Accuracy 77.14% 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364E59-07C3-477C-A886-D49A8320A624}"/>
              </a:ext>
            </a:extLst>
          </p:cNvPr>
          <p:cNvCxnSpPr>
            <a:cxnSpLocks/>
          </p:cNvCxnSpPr>
          <p:nvPr/>
        </p:nvCxnSpPr>
        <p:spPr>
          <a:xfrm>
            <a:off x="2688774" y="4139968"/>
            <a:ext cx="7358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13A70B0-EF8B-407D-AE58-4626EA358567}"/>
              </a:ext>
            </a:extLst>
          </p:cNvPr>
          <p:cNvSpPr txBox="1">
            <a:spLocks/>
          </p:cNvSpPr>
          <p:nvPr/>
        </p:nvSpPr>
        <p:spPr>
          <a:xfrm>
            <a:off x="1524000" y="588955"/>
            <a:ext cx="9144000" cy="932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LOGISTIC REGRESSION (Optimized model) </a:t>
            </a:r>
            <a:endParaRPr lang="en-MY" sz="4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E7ECE6A-403C-46A3-AAD4-1A0FFDE1388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ubtitle 2">
            <a:extLst>
              <a:ext uri="{FF2B5EF4-FFF2-40B4-BE49-F238E27FC236}">
                <a16:creationId xmlns:a16="http://schemas.microsoft.com/office/drawing/2014/main" id="{21D6F10A-BD0B-4F84-B12F-C30D90E37AF5}"/>
              </a:ext>
            </a:extLst>
          </p:cNvPr>
          <p:cNvSpPr txBox="1">
            <a:spLocks/>
          </p:cNvSpPr>
          <p:nvPr/>
        </p:nvSpPr>
        <p:spPr>
          <a:xfrm>
            <a:off x="1804968" y="4461937"/>
            <a:ext cx="2352165" cy="6670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 Train Accuracy 82.86%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57FC53-0F40-4D2F-B8E3-66E892E9B8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69" t="36245" r="71369" b="8416"/>
          <a:stretch/>
        </p:blipFill>
        <p:spPr>
          <a:xfrm>
            <a:off x="6399946" y="1542205"/>
            <a:ext cx="3952651" cy="26017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10127B6-A3E3-479B-978F-E533D3C7D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57" t="37528" r="71239" b="8004"/>
          <a:stretch/>
        </p:blipFill>
        <p:spPr>
          <a:xfrm>
            <a:off x="6540027" y="4195109"/>
            <a:ext cx="3812570" cy="256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767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364E59-07C3-477C-A886-D49A8320A624}"/>
              </a:ext>
            </a:extLst>
          </p:cNvPr>
          <p:cNvCxnSpPr>
            <a:cxnSpLocks/>
          </p:cNvCxnSpPr>
          <p:nvPr/>
        </p:nvCxnSpPr>
        <p:spPr>
          <a:xfrm>
            <a:off x="2688774" y="4139968"/>
            <a:ext cx="7358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13A70B0-EF8B-407D-AE58-4626EA358567}"/>
              </a:ext>
            </a:extLst>
          </p:cNvPr>
          <p:cNvSpPr txBox="1">
            <a:spLocks/>
          </p:cNvSpPr>
          <p:nvPr/>
        </p:nvSpPr>
        <p:spPr>
          <a:xfrm>
            <a:off x="1524000" y="588955"/>
            <a:ext cx="9144000" cy="932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RANDOM FOREST (Optimized model)</a:t>
            </a:r>
            <a:endParaRPr lang="en-MY" sz="4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E7ECE6A-403C-46A3-AAD4-1A0FFDE1388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ubtitle 2">
            <a:extLst>
              <a:ext uri="{FF2B5EF4-FFF2-40B4-BE49-F238E27FC236}">
                <a16:creationId xmlns:a16="http://schemas.microsoft.com/office/drawing/2014/main" id="{707452B8-F1AF-4BEE-BEBB-F2666EFA5C30}"/>
              </a:ext>
            </a:extLst>
          </p:cNvPr>
          <p:cNvSpPr txBox="1">
            <a:spLocks/>
          </p:cNvSpPr>
          <p:nvPr/>
        </p:nvSpPr>
        <p:spPr>
          <a:xfrm>
            <a:off x="1777830" y="1777999"/>
            <a:ext cx="2379303" cy="7342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Test Accuracy 75.24% 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53BE3187-C8CE-47B3-AEDC-CBA28F4E9EEF}"/>
              </a:ext>
            </a:extLst>
          </p:cNvPr>
          <p:cNvSpPr txBox="1">
            <a:spLocks/>
          </p:cNvSpPr>
          <p:nvPr/>
        </p:nvSpPr>
        <p:spPr>
          <a:xfrm>
            <a:off x="1777829" y="4447272"/>
            <a:ext cx="2379303" cy="7342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Test Accuracy 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100.00% 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F4241CD-C74E-4161-B1BF-BF81E2F25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13" t="37085" r="71500" b="7769"/>
          <a:stretch/>
        </p:blipFill>
        <p:spPr>
          <a:xfrm>
            <a:off x="6718928" y="1566725"/>
            <a:ext cx="4055012" cy="257252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301ECBB-78CC-4293-B2B2-144D5FAE48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0" t="37636" r="70130" b="7272"/>
          <a:stretch/>
        </p:blipFill>
        <p:spPr>
          <a:xfrm>
            <a:off x="6838122" y="4184250"/>
            <a:ext cx="4206239" cy="265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96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C78E7B17-E0B6-41DE-9685-53813CFADB47}"/>
              </a:ext>
            </a:extLst>
          </p:cNvPr>
          <p:cNvSpPr txBox="1">
            <a:spLocks/>
          </p:cNvSpPr>
          <p:nvPr/>
        </p:nvSpPr>
        <p:spPr>
          <a:xfrm>
            <a:off x="1777831" y="1816513"/>
            <a:ext cx="2242457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Test Accuracy 81.90%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9E9AB28-F679-4600-B5F4-5F950E56BCC2}"/>
              </a:ext>
            </a:extLst>
          </p:cNvPr>
          <p:cNvSpPr txBox="1">
            <a:spLocks/>
          </p:cNvSpPr>
          <p:nvPr/>
        </p:nvSpPr>
        <p:spPr>
          <a:xfrm>
            <a:off x="1840732" y="4389474"/>
            <a:ext cx="2094886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Train Accuracy 95.92%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364E59-07C3-477C-A886-D49A8320A624}"/>
              </a:ext>
            </a:extLst>
          </p:cNvPr>
          <p:cNvCxnSpPr>
            <a:cxnSpLocks/>
          </p:cNvCxnSpPr>
          <p:nvPr/>
        </p:nvCxnSpPr>
        <p:spPr>
          <a:xfrm>
            <a:off x="2688774" y="4139968"/>
            <a:ext cx="7358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13A70B0-EF8B-407D-AE58-4626EA358567}"/>
              </a:ext>
            </a:extLst>
          </p:cNvPr>
          <p:cNvSpPr txBox="1">
            <a:spLocks/>
          </p:cNvSpPr>
          <p:nvPr/>
        </p:nvSpPr>
        <p:spPr>
          <a:xfrm>
            <a:off x="1524000" y="588955"/>
            <a:ext cx="9296400" cy="93277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SUPPORT VECTOR MACHINE (Optimized model)</a:t>
            </a:r>
            <a:endParaRPr lang="en-MY" sz="4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E7ECE6A-403C-46A3-AAD4-1A0FFDE1388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7A93648-704A-46ED-BE45-C006FFF356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7" t="34638" r="70783" b="11358"/>
          <a:stretch/>
        </p:blipFill>
        <p:spPr>
          <a:xfrm>
            <a:off x="6464411" y="1567169"/>
            <a:ext cx="4476583" cy="25266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BF4FFA-A7A9-4CA3-BF99-2D30CDAC92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22" t="35673" r="71435" b="8818"/>
          <a:stretch/>
        </p:blipFill>
        <p:spPr>
          <a:xfrm>
            <a:off x="6488264" y="4186134"/>
            <a:ext cx="4332135" cy="267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250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BUSINESS OBJECTIVE</a:t>
            </a:r>
            <a:endParaRPr lang="en-MY" sz="400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4BEC571-BD61-480B-9146-E4273DBD4CDA}"/>
              </a:ext>
            </a:extLst>
          </p:cNvPr>
          <p:cNvCxnSpPr>
            <a:cxnSpLocks/>
          </p:cNvCxnSpPr>
          <p:nvPr/>
        </p:nvCxnSpPr>
        <p:spPr>
          <a:xfrm>
            <a:off x="1502225" y="767603"/>
            <a:ext cx="91657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22AFF55-10EC-4C76-96BA-57EDE379AD46}"/>
              </a:ext>
            </a:extLst>
          </p:cNvPr>
          <p:cNvCxnSpPr>
            <a:cxnSpLocks/>
          </p:cNvCxnSpPr>
          <p:nvPr/>
        </p:nvCxnSpPr>
        <p:spPr>
          <a:xfrm>
            <a:off x="1502225" y="6175738"/>
            <a:ext cx="91657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5837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C78E7B17-E0B6-41DE-9685-53813CFADB47}"/>
              </a:ext>
            </a:extLst>
          </p:cNvPr>
          <p:cNvSpPr txBox="1">
            <a:spLocks/>
          </p:cNvSpPr>
          <p:nvPr/>
        </p:nvSpPr>
        <p:spPr>
          <a:xfrm>
            <a:off x="1777831" y="1816513"/>
            <a:ext cx="2242457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Test Accuracy 59.05%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9E9AB28-F679-4600-B5F4-5F950E56BCC2}"/>
              </a:ext>
            </a:extLst>
          </p:cNvPr>
          <p:cNvSpPr txBox="1">
            <a:spLocks/>
          </p:cNvSpPr>
          <p:nvPr/>
        </p:nvSpPr>
        <p:spPr>
          <a:xfrm>
            <a:off x="1840732" y="4389474"/>
            <a:ext cx="2094886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Train Accuracy 100.0%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364E59-07C3-477C-A886-D49A8320A624}"/>
              </a:ext>
            </a:extLst>
          </p:cNvPr>
          <p:cNvCxnSpPr>
            <a:cxnSpLocks/>
          </p:cNvCxnSpPr>
          <p:nvPr/>
        </p:nvCxnSpPr>
        <p:spPr>
          <a:xfrm>
            <a:off x="2688774" y="4139968"/>
            <a:ext cx="7358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13A70B0-EF8B-407D-AE58-4626EA358567}"/>
              </a:ext>
            </a:extLst>
          </p:cNvPr>
          <p:cNvSpPr txBox="1">
            <a:spLocks/>
          </p:cNvSpPr>
          <p:nvPr/>
        </p:nvSpPr>
        <p:spPr>
          <a:xfrm>
            <a:off x="1524000" y="588955"/>
            <a:ext cx="9144000" cy="932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DECISION TREE (Optimized model)</a:t>
            </a:r>
            <a:endParaRPr lang="en-MY" sz="4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E7ECE6A-403C-46A3-AAD4-1A0FFDE1388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8AA4E7E-0747-4B84-941D-D92BCE72C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78" t="33818" r="71174" b="10601"/>
          <a:stretch/>
        </p:blipFill>
        <p:spPr>
          <a:xfrm>
            <a:off x="6564759" y="1541971"/>
            <a:ext cx="4323374" cy="25880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B46575-0791-43FA-B30E-439E1564A5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43" t="35745" r="70783" b="7922"/>
          <a:stretch/>
        </p:blipFill>
        <p:spPr>
          <a:xfrm>
            <a:off x="6583683" y="4180608"/>
            <a:ext cx="4323374" cy="267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880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C78E7B17-E0B6-41DE-9685-53813CFADB47}"/>
              </a:ext>
            </a:extLst>
          </p:cNvPr>
          <p:cNvSpPr txBox="1">
            <a:spLocks/>
          </p:cNvSpPr>
          <p:nvPr/>
        </p:nvSpPr>
        <p:spPr>
          <a:xfrm>
            <a:off x="1777831" y="1816513"/>
            <a:ext cx="2242457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Test Accuracy 75.24%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9E9AB28-F679-4600-B5F4-5F950E56BCC2}"/>
              </a:ext>
            </a:extLst>
          </p:cNvPr>
          <p:cNvSpPr txBox="1">
            <a:spLocks/>
          </p:cNvSpPr>
          <p:nvPr/>
        </p:nvSpPr>
        <p:spPr>
          <a:xfrm>
            <a:off x="1840732" y="4389474"/>
            <a:ext cx="2094886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Train Accuracy 83.27%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364E59-07C3-477C-A886-D49A8320A624}"/>
              </a:ext>
            </a:extLst>
          </p:cNvPr>
          <p:cNvCxnSpPr>
            <a:cxnSpLocks/>
          </p:cNvCxnSpPr>
          <p:nvPr/>
        </p:nvCxnSpPr>
        <p:spPr>
          <a:xfrm>
            <a:off x="2688774" y="4139968"/>
            <a:ext cx="7358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13A70B0-EF8B-407D-AE58-4626EA358567}"/>
              </a:ext>
            </a:extLst>
          </p:cNvPr>
          <p:cNvSpPr txBox="1">
            <a:spLocks/>
          </p:cNvSpPr>
          <p:nvPr/>
        </p:nvSpPr>
        <p:spPr>
          <a:xfrm>
            <a:off x="1524000" y="588955"/>
            <a:ext cx="9144000" cy="932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K-NEAREST NEIGHBOR (Optimized model)</a:t>
            </a:r>
            <a:endParaRPr lang="en-MY" sz="4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E7ECE6A-403C-46A3-AAD4-1A0FFDE1388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5CF4E26-37EF-49D6-BD5E-24A9C1CADD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91" t="38476" r="70587" b="6464"/>
          <a:stretch/>
        </p:blipFill>
        <p:spPr>
          <a:xfrm>
            <a:off x="6289486" y="1540985"/>
            <a:ext cx="4699217" cy="2598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C5C9F6-CC88-4D80-9EBD-FDE5F0E4D8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8" t="37427" r="71435" b="7118"/>
          <a:stretch/>
        </p:blipFill>
        <p:spPr>
          <a:xfrm>
            <a:off x="6416705" y="4158766"/>
            <a:ext cx="4349361" cy="269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1277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3105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MODEL EVALUATION</a:t>
            </a:r>
            <a:endParaRPr lang="en-MY" sz="40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76365A-DB75-4A88-9FE6-229EB570958C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A2543E3-49C8-449F-989B-A60F336AFB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5669907"/>
              </p:ext>
            </p:extLst>
          </p:nvPr>
        </p:nvGraphicFramePr>
        <p:xfrm>
          <a:off x="2040465" y="1935353"/>
          <a:ext cx="8314269" cy="3940512"/>
        </p:xfrm>
        <a:graphic>
          <a:graphicData uri="http://schemas.openxmlformats.org/drawingml/2006/table">
            <a:tbl>
              <a:tblPr/>
              <a:tblGrid>
                <a:gridCol w="2514713">
                  <a:extLst>
                    <a:ext uri="{9D8B030D-6E8A-4147-A177-3AD203B41FA5}">
                      <a16:colId xmlns:a16="http://schemas.microsoft.com/office/drawing/2014/main" val="1121739486"/>
                    </a:ext>
                  </a:extLst>
                </a:gridCol>
                <a:gridCol w="2514713">
                  <a:extLst>
                    <a:ext uri="{9D8B030D-6E8A-4147-A177-3AD203B41FA5}">
                      <a16:colId xmlns:a16="http://schemas.microsoft.com/office/drawing/2014/main" val="1481456632"/>
                    </a:ext>
                  </a:extLst>
                </a:gridCol>
                <a:gridCol w="3284843">
                  <a:extLst>
                    <a:ext uri="{9D8B030D-6E8A-4147-A177-3AD203B41FA5}">
                      <a16:colId xmlns:a16="http://schemas.microsoft.com/office/drawing/2014/main" val="2120872793"/>
                    </a:ext>
                  </a:extLst>
                </a:gridCol>
              </a:tblGrid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best_score</a:t>
                      </a:r>
                      <a:endParaRPr lang="en-MY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best_params</a:t>
                      </a:r>
                      <a:endParaRPr lang="en-MY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8667651"/>
                  </a:ext>
                </a:extLst>
              </a:tr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logistic_regression</a:t>
                      </a:r>
                      <a:endParaRPr lang="en-MY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0.771166666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{'C’: 1, ‘</a:t>
                      </a:r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max_iter</a:t>
                      </a:r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': 50}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29440"/>
                  </a:ext>
                </a:extLst>
              </a:tr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random_forest</a:t>
                      </a:r>
                      <a:endParaRPr lang="en-MY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.783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{'</a:t>
                      </a:r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n_estimators</a:t>
                      </a:r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’: 100}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7144210"/>
                  </a:ext>
                </a:extLst>
              </a:tr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support_vector_machine</a:t>
                      </a:r>
                      <a:endParaRPr lang="en-MY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0.83266666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{'C’: 1, ‘kernel’:’</a:t>
                      </a:r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rbf</a:t>
                      </a:r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’}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1063346"/>
                  </a:ext>
                </a:extLst>
              </a:tr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decision_tree</a:t>
                      </a:r>
                      <a:endParaRPr lang="en-MY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{'criterion': 'entropy'}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5231842"/>
                  </a:ext>
                </a:extLst>
              </a:tr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k-</a:t>
                      </a:r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nearest_neighbor</a:t>
                      </a:r>
                      <a:endParaRPr lang="en-MY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0.775166666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{'</a:t>
                      </a:r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n_neighbors</a:t>
                      </a:r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’: 10}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61540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3070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000" y="584287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EVALUATION METRICS </a:t>
            </a:r>
            <a:endParaRPr lang="en-MY" sz="40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C794452-1682-4E1D-86FE-8B14967E4255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A226738-7C3C-4C23-ADCB-76FD726874A1}"/>
              </a:ext>
            </a:extLst>
          </p:cNvPr>
          <p:cNvSpPr/>
          <p:nvPr/>
        </p:nvSpPr>
        <p:spPr>
          <a:xfrm flipV="1">
            <a:off x="369179" y="3960631"/>
            <a:ext cx="11280952" cy="406984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335E1A5-ECF1-4DE5-9238-805F6F0E78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9298876"/>
              </p:ext>
            </p:extLst>
          </p:nvPr>
        </p:nvGraphicFramePr>
        <p:xfrm>
          <a:off x="635003" y="1943589"/>
          <a:ext cx="10936289" cy="3301607"/>
        </p:xfrm>
        <a:graphic>
          <a:graphicData uri="http://schemas.openxmlformats.org/drawingml/2006/table">
            <a:tbl>
              <a:tblPr/>
              <a:tblGrid>
                <a:gridCol w="2319866">
                  <a:extLst>
                    <a:ext uri="{9D8B030D-6E8A-4147-A177-3AD203B41FA5}">
                      <a16:colId xmlns:a16="http://schemas.microsoft.com/office/drawing/2014/main" val="2649244953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1144082949"/>
                    </a:ext>
                  </a:extLst>
                </a:gridCol>
                <a:gridCol w="1109133">
                  <a:extLst>
                    <a:ext uri="{9D8B030D-6E8A-4147-A177-3AD203B41FA5}">
                      <a16:colId xmlns:a16="http://schemas.microsoft.com/office/drawing/2014/main" val="2945950132"/>
                    </a:ext>
                  </a:extLst>
                </a:gridCol>
                <a:gridCol w="1101091">
                  <a:extLst>
                    <a:ext uri="{9D8B030D-6E8A-4147-A177-3AD203B41FA5}">
                      <a16:colId xmlns:a16="http://schemas.microsoft.com/office/drawing/2014/main" val="4078949135"/>
                    </a:ext>
                  </a:extLst>
                </a:gridCol>
                <a:gridCol w="1338641">
                  <a:extLst>
                    <a:ext uri="{9D8B030D-6E8A-4147-A177-3AD203B41FA5}">
                      <a16:colId xmlns:a16="http://schemas.microsoft.com/office/drawing/2014/main" val="2604385349"/>
                    </a:ext>
                  </a:extLst>
                </a:gridCol>
                <a:gridCol w="1322415">
                  <a:extLst>
                    <a:ext uri="{9D8B030D-6E8A-4147-A177-3AD203B41FA5}">
                      <a16:colId xmlns:a16="http://schemas.microsoft.com/office/drawing/2014/main" val="2119492663"/>
                    </a:ext>
                  </a:extLst>
                </a:gridCol>
                <a:gridCol w="1338641">
                  <a:extLst>
                    <a:ext uri="{9D8B030D-6E8A-4147-A177-3AD203B41FA5}">
                      <a16:colId xmlns:a16="http://schemas.microsoft.com/office/drawing/2014/main" val="3624647858"/>
                    </a:ext>
                  </a:extLst>
                </a:gridCol>
                <a:gridCol w="1314302">
                  <a:extLst>
                    <a:ext uri="{9D8B030D-6E8A-4147-A177-3AD203B41FA5}">
                      <a16:colId xmlns:a16="http://schemas.microsoft.com/office/drawing/2014/main" val="216431094"/>
                    </a:ext>
                  </a:extLst>
                </a:gridCol>
              </a:tblGrid>
              <a:tr h="10460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Accuracy (Initial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Accuracy (Optimized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 Accuracy (Initial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 Accuracy (Optimized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Precision (Optimized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Recall        (Optimized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F1-score (Optimized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326971"/>
                  </a:ext>
                </a:extLst>
              </a:tr>
              <a:tr h="413766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Logistic Regression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0.771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0.771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0.829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0.829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876217"/>
                  </a:ext>
                </a:extLst>
              </a:tr>
              <a:tr h="516661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Forest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0.733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0.752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5779641"/>
                  </a:ext>
                </a:extLst>
              </a:tr>
              <a:tr h="381567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Support Vector Machine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0.771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0.833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0.959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5191746"/>
                  </a:ext>
                </a:extLst>
              </a:tr>
              <a:tr h="378321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Decision Tree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0.591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6317731"/>
                  </a:ext>
                </a:extLst>
              </a:tr>
              <a:tr h="51011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K-Nearest </a:t>
                      </a:r>
                      <a:r>
                        <a:rPr lang="en-MY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</a:t>
                      </a:r>
                      <a:endParaRPr lang="en-MY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0.743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0.752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0.886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0.833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8066204"/>
                  </a:ext>
                </a:extLst>
              </a:tr>
            </a:tbl>
          </a:graphicData>
        </a:graphic>
      </p:graphicFrame>
      <p:sp>
        <p:nvSpPr>
          <p:cNvPr id="17" name="Subtitle 2">
            <a:extLst>
              <a:ext uri="{FF2B5EF4-FFF2-40B4-BE49-F238E27FC236}">
                <a16:creationId xmlns:a16="http://schemas.microsoft.com/office/drawing/2014/main" id="{1A2F7E8C-CED4-43C8-9357-633173DB0605}"/>
              </a:ext>
            </a:extLst>
          </p:cNvPr>
          <p:cNvSpPr txBox="1">
            <a:spLocks/>
          </p:cNvSpPr>
          <p:nvPr/>
        </p:nvSpPr>
        <p:spPr>
          <a:xfrm>
            <a:off x="795871" y="5490285"/>
            <a:ext cx="9668046" cy="44933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Support Vector Machine classifier has the highest test accuracy, precision and F1-score.</a:t>
            </a:r>
            <a:endParaRPr lang="en-MY" sz="1800" dirty="0"/>
          </a:p>
        </p:txBody>
      </p:sp>
    </p:spTree>
    <p:extLst>
      <p:ext uri="{BB962C8B-B14F-4D97-AF65-F5344CB8AC3E}">
        <p14:creationId xmlns:p14="http://schemas.microsoft.com/office/powerpoint/2010/main" val="3471844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000" y="584287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CONCLUSION</a:t>
            </a:r>
            <a:endParaRPr lang="en-MY" sz="4000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1DBF1D3-9F60-47AA-A036-237F14F01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2225" y="1672130"/>
            <a:ext cx="9144000" cy="2590234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cs typeface="Calibri" panose="020F0502020204030204" pitchFamily="34" charset="0"/>
              </a:rPr>
              <a:t>A</a:t>
            </a:r>
            <a:r>
              <a:rPr lang="en-US" sz="2000" b="0" i="0" dirty="0">
                <a:effectLst/>
                <a:cs typeface="Calibri" panose="020F0502020204030204" pitchFamily="34" charset="0"/>
              </a:rPr>
              <a:t>fter testing the models with the test set, </a:t>
            </a:r>
            <a:r>
              <a:rPr lang="en-US" sz="2000" dirty="0">
                <a:cs typeface="Calibri" panose="020F0502020204030204" pitchFamily="34" charset="0"/>
              </a:rPr>
              <a:t>it was</a:t>
            </a:r>
            <a:r>
              <a:rPr lang="en-US" sz="2000" b="0" i="0" dirty="0">
                <a:effectLst/>
                <a:cs typeface="Calibri" panose="020F0502020204030204" pitchFamily="34" charset="0"/>
              </a:rPr>
              <a:t> concluded that the best model was the Support Vector Machine (SVM) classification model.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dirty="0">
                <a:effectLst/>
              </a:rPr>
              <a:t>Support Vector Machine (SVM) has the highest accuracy, </a:t>
            </a:r>
            <a:r>
              <a:rPr lang="en-US" sz="2000" dirty="0"/>
              <a:t>with</a:t>
            </a:r>
            <a:r>
              <a:rPr lang="en-US" sz="2000" b="0" i="0" dirty="0">
                <a:effectLst/>
              </a:rPr>
              <a:t>  81.9% of the </a:t>
            </a:r>
            <a:r>
              <a:rPr lang="en-US" sz="2000" dirty="0"/>
              <a:t>data  predicted</a:t>
            </a:r>
            <a:r>
              <a:rPr lang="en-US" sz="2000" b="0" i="0" dirty="0">
                <a:effectLst/>
              </a:rPr>
              <a:t> correctly. </a:t>
            </a:r>
            <a:endParaRPr lang="en-MY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C3CA2C-68E4-4306-9C48-F42A0CC82D83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0337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000" y="584287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WEB APPLICATION</a:t>
            </a:r>
            <a:endParaRPr lang="en-MY" sz="4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C3CA2C-68E4-4306-9C48-F42A0CC82D83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D21942A3-8947-4B56-BD5F-325670E50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7000" y="1605194"/>
            <a:ext cx="9144000" cy="278279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cs typeface="Calibri" panose="020F0502020204030204" pitchFamily="34" charset="0"/>
              </a:rPr>
              <a:t>https://analyticsattrition.herokuapp.com</a:t>
            </a:r>
            <a:endParaRPr lang="en-MY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9B12AC-150E-43C5-9859-FA9EB060F7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482291" y="2301641"/>
            <a:ext cx="7209322" cy="405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4084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C3CA2C-68E4-4306-9C48-F42A0CC82D83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B8E708D-1595-48DA-B5A2-79A150E895A7}"/>
              </a:ext>
            </a:extLst>
          </p:cNvPr>
          <p:cNvSpPr txBox="1"/>
          <p:nvPr/>
        </p:nvSpPr>
        <p:spPr>
          <a:xfrm>
            <a:off x="9098629" y="2989702"/>
            <a:ext cx="2393332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CLASS</a:t>
            </a:r>
          </a:p>
          <a:p>
            <a:r>
              <a:rPr lang="en-US" sz="1400" dirty="0"/>
              <a:t>Class 0 Permanent employee.</a:t>
            </a:r>
          </a:p>
          <a:p>
            <a:r>
              <a:rPr lang="en-US" sz="1400" dirty="0"/>
              <a:t>Class 1 Temporary employee. </a:t>
            </a:r>
          </a:p>
          <a:p>
            <a:r>
              <a:rPr lang="en-US" sz="1400" dirty="0"/>
              <a:t>Class 2  Predicted to leave the</a:t>
            </a:r>
          </a:p>
          <a:p>
            <a:r>
              <a:rPr lang="en-US" sz="1400" dirty="0"/>
              <a:t>              company.</a:t>
            </a:r>
          </a:p>
          <a:p>
            <a:r>
              <a:rPr lang="en-US" sz="1400" b="0" i="0" dirty="0">
                <a:solidFill>
                  <a:srgbClr val="333333"/>
                </a:solidFill>
                <a:effectLst/>
              </a:rPr>
              <a:t>Class 3 C</a:t>
            </a:r>
            <a:r>
              <a:rPr lang="en-US" sz="1400" dirty="0">
                <a:solidFill>
                  <a:srgbClr val="333333"/>
                </a:solidFill>
              </a:rPr>
              <a:t>ontractual employee.</a:t>
            </a:r>
            <a:endParaRPr lang="en-US" sz="1400" b="0" i="0" dirty="0">
              <a:solidFill>
                <a:srgbClr val="333333"/>
              </a:solidFill>
              <a:effectLst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3C0576F-427E-4415-A40F-3AD280065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000" y="584287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WEB APPLICATION</a:t>
            </a:r>
            <a:endParaRPr lang="en-MY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33486F-5C02-48F5-A421-92C8B13AE6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1511168" y="2118861"/>
            <a:ext cx="7209322" cy="405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836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8957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INTRODUCTION</a:t>
            </a:r>
            <a:endParaRPr lang="en-MY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2641" y="1708562"/>
            <a:ext cx="9144000" cy="1655762"/>
          </a:xfrm>
        </p:spPr>
        <p:txBody>
          <a:bodyPr>
            <a:normAutofit fontScale="92500" lnSpcReduction="10000"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/>
              <a:t>Attrition rate is a calculation of the number of individuals or items that vacate or move out of a larger, collective group over a specified time frame.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/>
              <a:t>In business, attrition is the number of people who move out of a group or company over time. It is a measure of employee turnover.</a:t>
            </a:r>
            <a:endParaRPr lang="en-MY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730A86C-C256-438E-88B2-2093A55501EE}"/>
              </a:ext>
            </a:extLst>
          </p:cNvPr>
          <p:cNvCxnSpPr>
            <a:cxnSpLocks/>
          </p:cNvCxnSpPr>
          <p:nvPr/>
        </p:nvCxnSpPr>
        <p:spPr>
          <a:xfrm>
            <a:off x="893276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378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8964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OBJECTIVE</a:t>
            </a:r>
            <a:endParaRPr lang="en-MY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9983" y="1654130"/>
            <a:ext cx="9144000" cy="1655762"/>
          </a:xfrm>
        </p:spPr>
        <p:txBody>
          <a:bodyPr>
            <a:normAutofit fontScale="92500"/>
          </a:bodyPr>
          <a:lstStyle/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/>
              <a:t>This </a:t>
            </a:r>
            <a:r>
              <a:rPr lang="en-US" dirty="0"/>
              <a:t>project</a:t>
            </a:r>
            <a:r>
              <a:rPr lang="en-US" sz="2400" dirty="0"/>
              <a:t> takes the Attrition data and uses machine learning models to predict the employees who will be more likely to leave given some attributes.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/>
              <a:t>The prediction model would help an organization predict employee attrition and define a strategy to reduce the rate attrition.</a:t>
            </a:r>
            <a:endParaRPr lang="en-MY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98B433-BAAA-4E85-A9DE-65CCEAF8DD92}"/>
              </a:ext>
            </a:extLst>
          </p:cNvPr>
          <p:cNvCxnSpPr>
            <a:cxnSpLocks/>
          </p:cNvCxnSpPr>
          <p:nvPr/>
        </p:nvCxnSpPr>
        <p:spPr>
          <a:xfrm>
            <a:off x="957941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969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56313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BUSINESS PROBLEM</a:t>
            </a:r>
            <a:endParaRPr lang="en-MY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5121" y="1654131"/>
            <a:ext cx="9144000" cy="3583187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goal of this project is to </a:t>
            </a:r>
            <a:r>
              <a:rPr lang="en-US" sz="2200" dirty="0" err="1"/>
              <a:t>analyse</a:t>
            </a:r>
            <a:r>
              <a:rPr lang="en-US" sz="2200" dirty="0"/>
              <a:t> how objective factors influence employee attrition, in order to identify the main causes  that contribute to a worker’s decision to leave a company.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business problem is to predict whether a particular employee will leave the company.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main factors related to the employee’s attrition is identified and a clustering algorithm is implemented to identify the class variable or clusters.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Agglomerative Hierarchical Clustering is applied to identify the binary classes.</a:t>
            </a:r>
            <a:endParaRPr lang="en-MY" sz="22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4C70E7-CCAB-420B-8BCC-3C2B15C9333D}"/>
              </a:ext>
            </a:extLst>
          </p:cNvPr>
          <p:cNvCxnSpPr>
            <a:cxnSpLocks/>
          </p:cNvCxnSpPr>
          <p:nvPr/>
        </p:nvCxnSpPr>
        <p:spPr>
          <a:xfrm>
            <a:off x="96882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097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78074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WORK PROCESS</a:t>
            </a:r>
            <a:endParaRPr lang="en-MY" sz="4000" dirty="0"/>
          </a:p>
        </p:txBody>
      </p:sp>
      <p:sp>
        <p:nvSpPr>
          <p:cNvPr id="8" name="Google Shape;613;p24">
            <a:extLst>
              <a:ext uri="{FF2B5EF4-FFF2-40B4-BE49-F238E27FC236}">
                <a16:creationId xmlns:a16="http://schemas.microsoft.com/office/drawing/2014/main" id="{9014E188-5BF3-4C5A-9849-37C5EC431408}"/>
              </a:ext>
            </a:extLst>
          </p:cNvPr>
          <p:cNvSpPr/>
          <p:nvPr/>
        </p:nvSpPr>
        <p:spPr>
          <a:xfrm>
            <a:off x="7429195" y="5287798"/>
            <a:ext cx="1662300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Evaluating and Visualizing Model Performance 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0" name="Google Shape;614;p24">
            <a:extLst>
              <a:ext uri="{FF2B5EF4-FFF2-40B4-BE49-F238E27FC236}">
                <a16:creationId xmlns:a16="http://schemas.microsoft.com/office/drawing/2014/main" id="{011A9D9C-B77B-4698-9017-EBD45767F5EB}"/>
              </a:ext>
            </a:extLst>
          </p:cNvPr>
          <p:cNvSpPr/>
          <p:nvPr/>
        </p:nvSpPr>
        <p:spPr>
          <a:xfrm>
            <a:off x="5082521" y="3031498"/>
            <a:ext cx="1174316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Splitting Data for Training and Testing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1" name="Google Shape;615;p24">
            <a:extLst>
              <a:ext uri="{FF2B5EF4-FFF2-40B4-BE49-F238E27FC236}">
                <a16:creationId xmlns:a16="http://schemas.microsoft.com/office/drawing/2014/main" id="{B7CEEDA7-DC67-4B96-B57A-2A2CED54A9D1}"/>
              </a:ext>
            </a:extLst>
          </p:cNvPr>
          <p:cNvSpPr/>
          <p:nvPr/>
        </p:nvSpPr>
        <p:spPr>
          <a:xfrm>
            <a:off x="3847652" y="3021318"/>
            <a:ext cx="992803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Data Preprocessing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3" name="Google Shape;616;p24">
            <a:extLst>
              <a:ext uri="{FF2B5EF4-FFF2-40B4-BE49-F238E27FC236}">
                <a16:creationId xmlns:a16="http://schemas.microsoft.com/office/drawing/2014/main" id="{04E6D6AF-0AE1-4A98-8956-5CABA1BE700C}"/>
              </a:ext>
            </a:extLst>
          </p:cNvPr>
          <p:cNvSpPr/>
          <p:nvPr/>
        </p:nvSpPr>
        <p:spPr>
          <a:xfrm>
            <a:off x="2730354" y="3031498"/>
            <a:ext cx="845049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Data Exploration</a:t>
            </a:r>
            <a:endParaRPr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8" name="Arrow: Pentagon 17">
            <a:extLst>
              <a:ext uri="{FF2B5EF4-FFF2-40B4-BE49-F238E27FC236}">
                <a16:creationId xmlns:a16="http://schemas.microsoft.com/office/drawing/2014/main" id="{E32D36E2-0DC0-4809-8BC6-0AD5371FA4F9}"/>
              </a:ext>
            </a:extLst>
          </p:cNvPr>
          <p:cNvSpPr/>
          <p:nvPr/>
        </p:nvSpPr>
        <p:spPr>
          <a:xfrm>
            <a:off x="3642920" y="322439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0" name="Arrow: Pentagon 19">
            <a:extLst>
              <a:ext uri="{FF2B5EF4-FFF2-40B4-BE49-F238E27FC236}">
                <a16:creationId xmlns:a16="http://schemas.microsoft.com/office/drawing/2014/main" id="{0D049938-1376-463D-90E9-489D290B0500}"/>
              </a:ext>
            </a:extLst>
          </p:cNvPr>
          <p:cNvSpPr/>
          <p:nvPr/>
        </p:nvSpPr>
        <p:spPr>
          <a:xfrm>
            <a:off x="4892377" y="323026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CFAFCE53-E895-41E5-8FB9-7C509F019E54}"/>
              </a:ext>
            </a:extLst>
          </p:cNvPr>
          <p:cNvSpPr/>
          <p:nvPr/>
        </p:nvSpPr>
        <p:spPr>
          <a:xfrm>
            <a:off x="2532809" y="322754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Google Shape;614;p24">
            <a:extLst>
              <a:ext uri="{FF2B5EF4-FFF2-40B4-BE49-F238E27FC236}">
                <a16:creationId xmlns:a16="http://schemas.microsoft.com/office/drawing/2014/main" id="{7BFF451A-E851-4B2C-A049-7E5D044CA647}"/>
              </a:ext>
            </a:extLst>
          </p:cNvPr>
          <p:cNvSpPr/>
          <p:nvPr/>
        </p:nvSpPr>
        <p:spPr>
          <a:xfrm>
            <a:off x="6507898" y="3039898"/>
            <a:ext cx="1085105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Preparing a Clustering Model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3" name="Arrow: Pentagon 22">
            <a:extLst>
              <a:ext uri="{FF2B5EF4-FFF2-40B4-BE49-F238E27FC236}">
                <a16:creationId xmlns:a16="http://schemas.microsoft.com/office/drawing/2014/main" id="{D169B522-8FC6-46E0-9D56-CBB06F1F04E1}"/>
              </a:ext>
            </a:extLst>
          </p:cNvPr>
          <p:cNvSpPr/>
          <p:nvPr/>
        </p:nvSpPr>
        <p:spPr>
          <a:xfrm>
            <a:off x="6326377" y="323866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5" name="Cylinder 24">
            <a:extLst>
              <a:ext uri="{FF2B5EF4-FFF2-40B4-BE49-F238E27FC236}">
                <a16:creationId xmlns:a16="http://schemas.microsoft.com/office/drawing/2014/main" id="{28FDBB7C-0DED-49BA-89D9-C51353DB8E8B}"/>
              </a:ext>
            </a:extLst>
          </p:cNvPr>
          <p:cNvSpPr/>
          <p:nvPr/>
        </p:nvSpPr>
        <p:spPr>
          <a:xfrm>
            <a:off x="1854815" y="2803590"/>
            <a:ext cx="581262" cy="87095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5EF70F-3F42-4515-BCB1-45F917400A8E}"/>
              </a:ext>
            </a:extLst>
          </p:cNvPr>
          <p:cNvCxnSpPr>
            <a:cxnSpLocks/>
          </p:cNvCxnSpPr>
          <p:nvPr/>
        </p:nvCxnSpPr>
        <p:spPr>
          <a:xfrm flipV="1">
            <a:off x="936170" y="1510131"/>
            <a:ext cx="10340131" cy="24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oogle Shape;613;p24">
            <a:extLst>
              <a:ext uri="{FF2B5EF4-FFF2-40B4-BE49-F238E27FC236}">
                <a16:creationId xmlns:a16="http://schemas.microsoft.com/office/drawing/2014/main" id="{3AB0AA0A-FE58-4BB2-902E-C16865687C8C}"/>
              </a:ext>
            </a:extLst>
          </p:cNvPr>
          <p:cNvSpPr/>
          <p:nvPr/>
        </p:nvSpPr>
        <p:spPr>
          <a:xfrm>
            <a:off x="4046419" y="5275098"/>
            <a:ext cx="1204533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Training the Model 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4" name="Google Shape;613;p24">
            <a:extLst>
              <a:ext uri="{FF2B5EF4-FFF2-40B4-BE49-F238E27FC236}">
                <a16:creationId xmlns:a16="http://schemas.microsoft.com/office/drawing/2014/main" id="{D21625A6-98F9-4791-945E-77A2E3A9BF00}"/>
              </a:ext>
            </a:extLst>
          </p:cNvPr>
          <p:cNvSpPr/>
          <p:nvPr/>
        </p:nvSpPr>
        <p:spPr>
          <a:xfrm>
            <a:off x="5515421" y="5287798"/>
            <a:ext cx="1662300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Running Predictions On the Model 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7" name="Arrow: Pentagon 26">
            <a:extLst>
              <a:ext uri="{FF2B5EF4-FFF2-40B4-BE49-F238E27FC236}">
                <a16:creationId xmlns:a16="http://schemas.microsoft.com/office/drawing/2014/main" id="{58D03839-9634-4335-8676-D471EB46C182}"/>
              </a:ext>
            </a:extLst>
          </p:cNvPr>
          <p:cNvSpPr/>
          <p:nvPr/>
        </p:nvSpPr>
        <p:spPr>
          <a:xfrm>
            <a:off x="5337514" y="547864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8" name="Arrow: Pentagon 27">
            <a:extLst>
              <a:ext uri="{FF2B5EF4-FFF2-40B4-BE49-F238E27FC236}">
                <a16:creationId xmlns:a16="http://schemas.microsoft.com/office/drawing/2014/main" id="{92F52488-3E94-4BD7-84B6-2CD392BA35D9}"/>
              </a:ext>
            </a:extLst>
          </p:cNvPr>
          <p:cNvSpPr/>
          <p:nvPr/>
        </p:nvSpPr>
        <p:spPr>
          <a:xfrm>
            <a:off x="7242514" y="547229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85BD215C-5CB4-4DEC-821B-A759AE96799E}"/>
              </a:ext>
            </a:extLst>
          </p:cNvPr>
          <p:cNvSpPr txBox="1">
            <a:spLocks/>
          </p:cNvSpPr>
          <p:nvPr/>
        </p:nvSpPr>
        <p:spPr>
          <a:xfrm>
            <a:off x="4191264" y="1864656"/>
            <a:ext cx="2242457" cy="78171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IDENTIFYING CLUSTER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6F16DA11-4642-49D7-A997-9FFC5F4293B2}"/>
              </a:ext>
            </a:extLst>
          </p:cNvPr>
          <p:cNvSpPr txBox="1">
            <a:spLocks/>
          </p:cNvSpPr>
          <p:nvPr/>
        </p:nvSpPr>
        <p:spPr>
          <a:xfrm>
            <a:off x="4171951" y="4301108"/>
            <a:ext cx="2682748" cy="62018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CLASSIFICATION</a:t>
            </a:r>
          </a:p>
        </p:txBody>
      </p:sp>
      <p:sp>
        <p:nvSpPr>
          <p:cNvPr id="31" name="Arrow: Pentagon 30">
            <a:extLst>
              <a:ext uri="{FF2B5EF4-FFF2-40B4-BE49-F238E27FC236}">
                <a16:creationId xmlns:a16="http://schemas.microsoft.com/office/drawing/2014/main" id="{209CB9A6-5E64-4BE1-B634-A8FCB09FABB0}"/>
              </a:ext>
            </a:extLst>
          </p:cNvPr>
          <p:cNvSpPr/>
          <p:nvPr/>
        </p:nvSpPr>
        <p:spPr>
          <a:xfrm>
            <a:off x="3838882" y="546799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6" name="Google Shape;613;p24">
            <a:extLst>
              <a:ext uri="{FF2B5EF4-FFF2-40B4-BE49-F238E27FC236}">
                <a16:creationId xmlns:a16="http://schemas.microsoft.com/office/drawing/2014/main" id="{5B9D63BD-4152-49E5-A58F-0C6BEC92001B}"/>
              </a:ext>
            </a:extLst>
          </p:cNvPr>
          <p:cNvSpPr/>
          <p:nvPr/>
        </p:nvSpPr>
        <p:spPr>
          <a:xfrm>
            <a:off x="2724603" y="5285748"/>
            <a:ext cx="1023661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Modelling Algorithm 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  <p:extLst>
      <p:ext uri="{BB962C8B-B14F-4D97-AF65-F5344CB8AC3E}">
        <p14:creationId xmlns:p14="http://schemas.microsoft.com/office/powerpoint/2010/main" val="3425574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EXPLORATORY DATA ANALYSIS</a:t>
            </a:r>
            <a:endParaRPr lang="en-MY" sz="400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4BEC571-BD61-480B-9146-E4273DBD4CDA}"/>
              </a:ext>
            </a:extLst>
          </p:cNvPr>
          <p:cNvCxnSpPr>
            <a:cxnSpLocks/>
          </p:cNvCxnSpPr>
          <p:nvPr/>
        </p:nvCxnSpPr>
        <p:spPr>
          <a:xfrm>
            <a:off x="1502225" y="767603"/>
            <a:ext cx="91657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22AFF55-10EC-4C76-96BA-57EDE379AD46}"/>
              </a:ext>
            </a:extLst>
          </p:cNvPr>
          <p:cNvCxnSpPr>
            <a:cxnSpLocks/>
          </p:cNvCxnSpPr>
          <p:nvPr/>
        </p:nvCxnSpPr>
        <p:spPr>
          <a:xfrm>
            <a:off x="1502225" y="6175738"/>
            <a:ext cx="91657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970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6538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DATA PREPROCESSING</a:t>
            </a:r>
            <a:endParaRPr lang="en-MY" sz="4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77CD89-A01A-45B9-83CA-3C4140F03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913" y="1892683"/>
            <a:ext cx="6198161" cy="3496754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92683"/>
            <a:ext cx="2767008" cy="775882"/>
          </a:xfrm>
          <a:noFill/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Null values (yellow cells) are replaced by the mean values of the feature.</a:t>
            </a:r>
            <a:endParaRPr lang="en-MY" sz="1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05AAD2A-3E76-4783-8EC3-5ADA8367FCEB}"/>
              </a:ext>
            </a:extLst>
          </p:cNvPr>
          <p:cNvSpPr txBox="1">
            <a:spLocks/>
          </p:cNvSpPr>
          <p:nvPr/>
        </p:nvSpPr>
        <p:spPr>
          <a:xfrm>
            <a:off x="1524000" y="2865178"/>
            <a:ext cx="2767008" cy="77588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Categorical variables converted to numeric variables by One Hot Encoding method.</a:t>
            </a:r>
            <a:endParaRPr lang="en-MY" sz="16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5ABCEFA-90E1-4FF8-A3F2-84C9B875954A}"/>
              </a:ext>
            </a:extLst>
          </p:cNvPr>
          <p:cNvSpPr txBox="1">
            <a:spLocks/>
          </p:cNvSpPr>
          <p:nvPr/>
        </p:nvSpPr>
        <p:spPr>
          <a:xfrm>
            <a:off x="1524000" y="3837673"/>
            <a:ext cx="2767008" cy="102203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Data is normalized to change the values of numeric columns in the dataset to a common scale.</a:t>
            </a:r>
            <a:endParaRPr lang="en-MY" sz="16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8863B8-60C6-4707-8AD1-37D71213529B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ubtitle 2">
            <a:extLst>
              <a:ext uri="{FF2B5EF4-FFF2-40B4-BE49-F238E27FC236}">
                <a16:creationId xmlns:a16="http://schemas.microsoft.com/office/drawing/2014/main" id="{EDCB61E2-7484-45DF-AA8F-AA33412A77C0}"/>
              </a:ext>
            </a:extLst>
          </p:cNvPr>
          <p:cNvSpPr txBox="1">
            <a:spLocks/>
          </p:cNvSpPr>
          <p:nvPr/>
        </p:nvSpPr>
        <p:spPr>
          <a:xfrm>
            <a:off x="1524000" y="5051624"/>
            <a:ext cx="2767008" cy="162857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As </a:t>
            </a:r>
            <a:r>
              <a:rPr lang="en-US" sz="1600" dirty="0" err="1"/>
              <a:t>EmpId</a:t>
            </a:r>
            <a:r>
              <a:rPr lang="en-US" sz="1600" dirty="0"/>
              <a:t>, </a:t>
            </a:r>
            <a:r>
              <a:rPr lang="en-US" sz="1600" dirty="0" err="1"/>
              <a:t>EmpName</a:t>
            </a:r>
            <a:r>
              <a:rPr lang="en-US" sz="1600" dirty="0"/>
              <a:t>, Department, Designation, Education Level, </a:t>
            </a:r>
            <a:r>
              <a:rPr lang="en-US" sz="1600" dirty="0" err="1"/>
              <a:t>SelfEvaluation</a:t>
            </a:r>
            <a:r>
              <a:rPr lang="en-US" sz="1600" dirty="0"/>
              <a:t>, Improvement Area are insignificant, these features are dropped from the process.</a:t>
            </a:r>
            <a:endParaRPr lang="en-MY" sz="1600" dirty="0"/>
          </a:p>
        </p:txBody>
      </p:sp>
    </p:spTree>
    <p:extLst>
      <p:ext uri="{BB962C8B-B14F-4D97-AF65-F5344CB8AC3E}">
        <p14:creationId xmlns:p14="http://schemas.microsoft.com/office/powerpoint/2010/main" val="2807139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0E330F9-880D-471C-8545-2F5CF7390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0496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CORRELATION MATRIX</a:t>
            </a:r>
            <a:endParaRPr lang="en-MY" sz="4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B9D55-0133-4E99-9E09-4D17F2AA2AD9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C759D7F-35DF-45F0-B6E4-8D69FADDB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446" y="1637660"/>
            <a:ext cx="7925169" cy="390479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82228" y="2141681"/>
            <a:ext cx="3094182" cy="785119"/>
          </a:xfrm>
          <a:noFill/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Correlation matrix produced to ascertain the correlations between the input features.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162789F-92FB-4AE8-B297-F1F1CFC100EF}"/>
              </a:ext>
            </a:extLst>
          </p:cNvPr>
          <p:cNvSpPr txBox="1">
            <a:spLocks/>
          </p:cNvSpPr>
          <p:nvPr/>
        </p:nvSpPr>
        <p:spPr>
          <a:xfrm>
            <a:off x="7682228" y="3162423"/>
            <a:ext cx="3094182" cy="62450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Input features are independent of each other.</a:t>
            </a:r>
          </a:p>
        </p:txBody>
      </p:sp>
    </p:spTree>
    <p:extLst>
      <p:ext uri="{BB962C8B-B14F-4D97-AF65-F5344CB8AC3E}">
        <p14:creationId xmlns:p14="http://schemas.microsoft.com/office/powerpoint/2010/main" val="3422033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Jessica template">
  <a:themeElements>
    <a:clrScheme name="Custom 347">
      <a:dk1>
        <a:srgbClr val="062133"/>
      </a:dk1>
      <a:lt1>
        <a:srgbClr val="FFFFFF"/>
      </a:lt1>
      <a:dk2>
        <a:srgbClr val="878E92"/>
      </a:dk2>
      <a:lt2>
        <a:srgbClr val="E9EEF0"/>
      </a:lt2>
      <a:accent1>
        <a:srgbClr val="0DB8CC"/>
      </a:accent1>
      <a:accent2>
        <a:srgbClr val="FFA604"/>
      </a:accent2>
      <a:accent3>
        <a:srgbClr val="00799E"/>
      </a:accent3>
      <a:accent4>
        <a:srgbClr val="32E4C8"/>
      </a:accent4>
      <a:accent5>
        <a:srgbClr val="FFD104"/>
      </a:accent5>
      <a:accent6>
        <a:srgbClr val="2EC9FF"/>
      </a:accent6>
      <a:hlink>
        <a:srgbClr val="00799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1754</TotalTime>
  <Words>1054</Words>
  <Application>Microsoft Office PowerPoint</Application>
  <PresentationFormat>Widescreen</PresentationFormat>
  <Paragraphs>224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Barlow Light</vt:lpstr>
      <vt:lpstr>Calibri</vt:lpstr>
      <vt:lpstr>Calibri Light</vt:lpstr>
      <vt:lpstr>Merriweather</vt:lpstr>
      <vt:lpstr>News Cycle</vt:lpstr>
      <vt:lpstr>Oswald</vt:lpstr>
      <vt:lpstr>Office Theme</vt:lpstr>
      <vt:lpstr>Jessica template</vt:lpstr>
      <vt:lpstr>ATTRITION ANALYSIS</vt:lpstr>
      <vt:lpstr>BUSINESS OBJECTIVE</vt:lpstr>
      <vt:lpstr>INTRODUCTION</vt:lpstr>
      <vt:lpstr>OBJECTIVE</vt:lpstr>
      <vt:lpstr>BUSINESS PROBLEM</vt:lpstr>
      <vt:lpstr>WORK PROCESS</vt:lpstr>
      <vt:lpstr>EXPLORATORY DATA ANALYSIS</vt:lpstr>
      <vt:lpstr>DATA PREPROCESSING</vt:lpstr>
      <vt:lpstr>CORRELATION MATRIX</vt:lpstr>
      <vt:lpstr>HIERARCHICAL CLUSTERING</vt:lpstr>
      <vt:lpstr>CLASSIFICATION </vt:lpstr>
      <vt:lpstr>VISUALIZATION</vt:lpstr>
      <vt:lpstr>VISUALIZATION</vt:lpstr>
      <vt:lpstr>FEATURE SELECTION</vt:lpstr>
      <vt:lpstr>MODEL BUILDING</vt:lpstr>
      <vt:lpstr>OPTIMIZATION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EVALUATION</vt:lpstr>
      <vt:lpstr>EVALUATION METRICS </vt:lpstr>
      <vt:lpstr>CONCLUSION</vt:lpstr>
      <vt:lpstr>WEB APPLICATION</vt:lpstr>
      <vt:lpstr>WEB APPLICATION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ATTRITION ANALYSIS</dc:title>
  <dc:creator>HP</dc:creator>
  <cp:lastModifiedBy>HP</cp:lastModifiedBy>
  <cp:revision>219</cp:revision>
  <dcterms:created xsi:type="dcterms:W3CDTF">2021-01-11T03:49:58Z</dcterms:created>
  <dcterms:modified xsi:type="dcterms:W3CDTF">2021-02-18T14:12:47Z</dcterms:modified>
</cp:coreProperties>
</file>

<file path=docProps/thumbnail.jpeg>
</file>